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83" r:id="rId4"/>
    <p:sldId id="284" r:id="rId5"/>
    <p:sldId id="285" r:id="rId6"/>
    <p:sldId id="286" r:id="rId7"/>
    <p:sldId id="262" r:id="rId8"/>
    <p:sldId id="287" r:id="rId9"/>
    <p:sldId id="288" r:id="rId10"/>
    <p:sldId id="289" r:id="rId11"/>
    <p:sldId id="290" r:id="rId12"/>
    <p:sldId id="263" r:id="rId13"/>
    <p:sldId id="270" r:id="rId14"/>
    <p:sldId id="271" r:id="rId15"/>
    <p:sldId id="272" r:id="rId16"/>
    <p:sldId id="282" r:id="rId17"/>
    <p:sldId id="279" r:id="rId18"/>
    <p:sldId id="264" r:id="rId19"/>
    <p:sldId id="274" r:id="rId20"/>
    <p:sldId id="294" r:id="rId21"/>
    <p:sldId id="295" r:id="rId22"/>
    <p:sldId id="293" r:id="rId23"/>
    <p:sldId id="275" r:id="rId24"/>
    <p:sldId id="265" r:id="rId25"/>
    <p:sldId id="266" r:id="rId26"/>
    <p:sldId id="267" r:id="rId27"/>
    <p:sldId id="268" r:id="rId28"/>
    <p:sldId id="291" r:id="rId29"/>
    <p:sldId id="292" r:id="rId30"/>
    <p:sldId id="276" r:id="rId31"/>
    <p:sldId id="277" r:id="rId32"/>
    <p:sldId id="278" r:id="rId33"/>
    <p:sldId id="269" r:id="rId34"/>
    <p:sldId id="280" r:id="rId35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tchell Lehman" initials="" lastIdx="1" clrIdx="0"/>
  <p:cmAuthor id="2" name="wyatt" initials="w" lastIdx="1" clrIdx="1">
    <p:extLst>
      <p:ext uri="{19B8F6BF-5375-455C-9EA6-DF929625EA0E}">
        <p15:presenceInfo xmlns:p15="http://schemas.microsoft.com/office/powerpoint/2012/main" userId="wyat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C33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171" autoAdjust="0"/>
  </p:normalViewPr>
  <p:slideViewPr>
    <p:cSldViewPr>
      <p:cViewPr varScale="1">
        <p:scale>
          <a:sx n="109" d="100"/>
          <a:sy n="109" d="100"/>
        </p:scale>
        <p:origin x="402" y="11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AutoShape 1">
            <a:extLst>
              <a:ext uri="{FF2B5EF4-FFF2-40B4-BE49-F238E27FC236}">
                <a16:creationId xmlns:a16="http://schemas.microsoft.com/office/drawing/2014/main" id="{2E07DCF3-F173-425D-9D86-6A6E86B252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 cap="sq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051" name="AutoShape 2">
            <a:extLst>
              <a:ext uri="{FF2B5EF4-FFF2-40B4-BE49-F238E27FC236}">
                <a16:creationId xmlns:a16="http://schemas.microsoft.com/office/drawing/2014/main" id="{646FD5A6-8010-4B4F-ADB5-D8D0B3581B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052" name="AutoShape 3">
            <a:extLst>
              <a:ext uri="{FF2B5EF4-FFF2-40B4-BE49-F238E27FC236}">
                <a16:creationId xmlns:a16="http://schemas.microsoft.com/office/drawing/2014/main" id="{1F3F9E50-4093-49C9-B97B-38ECAB80D8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053" name="AutoShape 4">
            <a:extLst>
              <a:ext uri="{FF2B5EF4-FFF2-40B4-BE49-F238E27FC236}">
                <a16:creationId xmlns:a16="http://schemas.microsoft.com/office/drawing/2014/main" id="{1B82A748-94CA-41FA-A2D4-680F8FBA98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054" name="Rectangle 5">
            <a:extLst>
              <a:ext uri="{FF2B5EF4-FFF2-40B4-BE49-F238E27FC236}">
                <a16:creationId xmlns:a16="http://schemas.microsoft.com/office/drawing/2014/main" id="{90188C8A-643D-4261-80D2-7F23F112337F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-11798300" y="-11796713"/>
            <a:ext cx="11791950" cy="12485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5BDCB3FD-B4D1-49B5-BFB2-82538A583499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78463" cy="4106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</p:spTree>
    <p:extLst>
      <p:ext uri="{BB962C8B-B14F-4D97-AF65-F5344CB8AC3E}">
        <p14:creationId xmlns:p14="http://schemas.microsoft.com/office/powerpoint/2010/main" val="386051936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4F327A67-5650-4BD3-81A3-6B011FEE9D1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C7139AF-4ACF-4EB7-9E4B-8249C62E8C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5842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">
            <a:extLst>
              <a:ext uri="{FF2B5EF4-FFF2-40B4-BE49-F238E27FC236}">
                <a16:creationId xmlns:a16="http://schemas.microsoft.com/office/drawing/2014/main" id="{E6EF48F3-8CE6-4C13-827D-D12EDE7818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51313D75-5109-4B5E-8C81-DE8F6169FE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99845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">
            <a:extLst>
              <a:ext uri="{FF2B5EF4-FFF2-40B4-BE49-F238E27FC236}">
                <a16:creationId xmlns:a16="http://schemas.microsoft.com/office/drawing/2014/main" id="{E6EF48F3-8CE6-4C13-827D-D12EDE7818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51313D75-5109-4B5E-8C81-DE8F6169FE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23652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">
            <a:extLst>
              <a:ext uri="{FF2B5EF4-FFF2-40B4-BE49-F238E27FC236}">
                <a16:creationId xmlns:a16="http://schemas.microsoft.com/office/drawing/2014/main" id="{E6EF48F3-8CE6-4C13-827D-D12EDE7818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51313D75-5109-4B5E-8C81-DE8F6169FE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2865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">
            <a:extLst>
              <a:ext uri="{FF2B5EF4-FFF2-40B4-BE49-F238E27FC236}">
                <a16:creationId xmlns:a16="http://schemas.microsoft.com/office/drawing/2014/main" id="{D586E007-421F-49C6-865E-6DFAF07B6B7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0830F796-6A36-4056-B42E-E10FB5EE2D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97530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1">
            <a:extLst>
              <a:ext uri="{FF2B5EF4-FFF2-40B4-BE49-F238E27FC236}">
                <a16:creationId xmlns:a16="http://schemas.microsoft.com/office/drawing/2014/main" id="{06BDB4DA-6C2E-462A-961F-907F9A2294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5B617DDC-1E4B-41BD-BF9A-7FBBE3DD2C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48738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1">
            <a:extLst>
              <a:ext uri="{FF2B5EF4-FFF2-40B4-BE49-F238E27FC236}">
                <a16:creationId xmlns:a16="http://schemas.microsoft.com/office/drawing/2014/main" id="{CA5A5C8E-A22B-47B6-8843-01CB89ADC85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C6667BFB-76A3-4DC3-89D4-7B8C1FEA5E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1137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1">
            <a:extLst>
              <a:ext uri="{FF2B5EF4-FFF2-40B4-BE49-F238E27FC236}">
                <a16:creationId xmlns:a16="http://schemas.microsoft.com/office/drawing/2014/main" id="{38A0A387-EF5A-4916-A65C-56612A86C9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9699" name="Rectangle 2">
            <a:extLst>
              <a:ext uri="{FF2B5EF4-FFF2-40B4-BE49-F238E27FC236}">
                <a16:creationId xmlns:a16="http://schemas.microsoft.com/office/drawing/2014/main" id="{0646A49C-901A-42A9-B7EF-1835A7D26E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58165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">
            <a:extLst>
              <a:ext uri="{FF2B5EF4-FFF2-40B4-BE49-F238E27FC236}">
                <a16:creationId xmlns:a16="http://schemas.microsoft.com/office/drawing/2014/main" id="{4CC8FD6D-0717-492F-A19F-9EEC4B0228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780B81EC-676A-48C5-8DE7-DAC6DF99FA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Minnow and whale for importance? (use animation/pictures)</a:t>
            </a:r>
          </a:p>
        </p:txBody>
      </p:sp>
    </p:spTree>
    <p:extLst>
      <p:ext uri="{BB962C8B-B14F-4D97-AF65-F5344CB8AC3E}">
        <p14:creationId xmlns:p14="http://schemas.microsoft.com/office/powerpoint/2010/main" val="16115438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">
            <a:extLst>
              <a:ext uri="{FF2B5EF4-FFF2-40B4-BE49-F238E27FC236}">
                <a16:creationId xmlns:a16="http://schemas.microsoft.com/office/drawing/2014/main" id="{4CC8FD6D-0717-492F-A19F-9EEC4B0228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780B81EC-676A-48C5-8DE7-DAC6DF99FA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Minnow and whale for importance? (use animation/pictures)</a:t>
            </a:r>
          </a:p>
        </p:txBody>
      </p:sp>
    </p:spTree>
    <p:extLst>
      <p:ext uri="{BB962C8B-B14F-4D97-AF65-F5344CB8AC3E}">
        <p14:creationId xmlns:p14="http://schemas.microsoft.com/office/powerpoint/2010/main" val="37996846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">
            <a:extLst>
              <a:ext uri="{FF2B5EF4-FFF2-40B4-BE49-F238E27FC236}">
                <a16:creationId xmlns:a16="http://schemas.microsoft.com/office/drawing/2014/main" id="{4CC8FD6D-0717-492F-A19F-9EEC4B0228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780B81EC-676A-48C5-8DE7-DAC6DF99FA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dirty="0"/>
              <a:t>Minnow and whale for importance? (use animation/pictures)</a:t>
            </a:r>
          </a:p>
        </p:txBody>
      </p:sp>
    </p:spTree>
    <p:extLst>
      <p:ext uri="{BB962C8B-B14F-4D97-AF65-F5344CB8AC3E}">
        <p14:creationId xmlns:p14="http://schemas.microsoft.com/office/powerpoint/2010/main" val="3197317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">
            <a:extLst>
              <a:ext uri="{FF2B5EF4-FFF2-40B4-BE49-F238E27FC236}">
                <a16:creationId xmlns:a16="http://schemas.microsoft.com/office/drawing/2014/main" id="{411F2F89-D186-4D3E-B993-7EEEA2DD33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5BD46A3-9B3B-4746-8B97-5FDD6BB490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29530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1">
            <a:extLst>
              <a:ext uri="{FF2B5EF4-FFF2-40B4-BE49-F238E27FC236}">
                <a16:creationId xmlns:a16="http://schemas.microsoft.com/office/drawing/2014/main" id="{40B821FE-1F2E-4B71-9C7A-13FB107BFE6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3795" name="Rectangle 2">
            <a:extLst>
              <a:ext uri="{FF2B5EF4-FFF2-40B4-BE49-F238E27FC236}">
                <a16:creationId xmlns:a16="http://schemas.microsoft.com/office/drawing/2014/main" id="{D32D8D5E-6ADD-46AB-A0F1-5B262B71A3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Minnow and whale for importance? (use animation/pictures)</a:t>
            </a:r>
          </a:p>
        </p:txBody>
      </p:sp>
    </p:spTree>
    <p:extLst>
      <p:ext uri="{BB962C8B-B14F-4D97-AF65-F5344CB8AC3E}">
        <p14:creationId xmlns:p14="http://schemas.microsoft.com/office/powerpoint/2010/main" val="36386020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">
            <a:extLst>
              <a:ext uri="{FF2B5EF4-FFF2-40B4-BE49-F238E27FC236}">
                <a16:creationId xmlns:a16="http://schemas.microsoft.com/office/drawing/2014/main" id="{D2693CD3-D9AA-4EB1-AC82-F635FF47C1C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5843" name="Rectangle 2">
            <a:extLst>
              <a:ext uri="{FF2B5EF4-FFF2-40B4-BE49-F238E27FC236}">
                <a16:creationId xmlns:a16="http://schemas.microsoft.com/office/drawing/2014/main" id="{2FB2E64E-D4F1-4198-A66F-8B43C56A61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55923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1">
            <a:extLst>
              <a:ext uri="{FF2B5EF4-FFF2-40B4-BE49-F238E27FC236}">
                <a16:creationId xmlns:a16="http://schemas.microsoft.com/office/drawing/2014/main" id="{080D35AB-4841-49E6-BE14-2DCEEC34550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7891" name="Rectangle 2">
            <a:extLst>
              <a:ext uri="{FF2B5EF4-FFF2-40B4-BE49-F238E27FC236}">
                <a16:creationId xmlns:a16="http://schemas.microsoft.com/office/drawing/2014/main" id="{9F3457B3-BB5C-4049-8D7B-79F4F886A3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dirty="0"/>
              <a:t>These slides need revisited/removed</a:t>
            </a:r>
          </a:p>
        </p:txBody>
      </p:sp>
    </p:spTree>
    <p:extLst>
      <p:ext uri="{BB962C8B-B14F-4D97-AF65-F5344CB8AC3E}">
        <p14:creationId xmlns:p14="http://schemas.microsoft.com/office/powerpoint/2010/main" val="28413438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1">
            <a:extLst>
              <a:ext uri="{FF2B5EF4-FFF2-40B4-BE49-F238E27FC236}">
                <a16:creationId xmlns:a16="http://schemas.microsoft.com/office/drawing/2014/main" id="{16198B42-9FC6-4947-9F9C-8CC5920E3F6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B303E58A-6333-4E1E-99A3-3DC0C5DFCD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dirty="0"/>
              <a:t>These slides need revisited/removed</a:t>
            </a:r>
          </a:p>
        </p:txBody>
      </p:sp>
    </p:spTree>
    <p:extLst>
      <p:ext uri="{BB962C8B-B14F-4D97-AF65-F5344CB8AC3E}">
        <p14:creationId xmlns:p14="http://schemas.microsoft.com/office/powerpoint/2010/main" val="3680493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1">
            <a:extLst>
              <a:ext uri="{FF2B5EF4-FFF2-40B4-BE49-F238E27FC236}">
                <a16:creationId xmlns:a16="http://schemas.microsoft.com/office/drawing/2014/main" id="{6A29FE44-4F82-4A92-A4C2-01DF3F7F59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20B459BD-0297-4E88-965A-C80B72E182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dirty="0"/>
              <a:t>These slides need revisited</a:t>
            </a:r>
            <a:r>
              <a:rPr lang="en-US" altLang="en-US"/>
              <a:t>/removed</a:t>
            </a:r>
          </a:p>
        </p:txBody>
      </p:sp>
    </p:spTree>
    <p:extLst>
      <p:ext uri="{BB962C8B-B14F-4D97-AF65-F5344CB8AC3E}">
        <p14:creationId xmlns:p14="http://schemas.microsoft.com/office/powerpoint/2010/main" val="41971804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1">
            <a:extLst>
              <a:ext uri="{FF2B5EF4-FFF2-40B4-BE49-F238E27FC236}">
                <a16:creationId xmlns:a16="http://schemas.microsoft.com/office/drawing/2014/main" id="{40B821FE-1F2E-4B71-9C7A-13FB107BFE6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3795" name="Rectangle 2">
            <a:extLst>
              <a:ext uri="{FF2B5EF4-FFF2-40B4-BE49-F238E27FC236}">
                <a16:creationId xmlns:a16="http://schemas.microsoft.com/office/drawing/2014/main" id="{D32D8D5E-6ADD-46AB-A0F1-5B262B71A3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Minnow and whale for importance? (use animation/pictures)</a:t>
            </a:r>
          </a:p>
        </p:txBody>
      </p:sp>
    </p:spTree>
    <p:extLst>
      <p:ext uri="{BB962C8B-B14F-4D97-AF65-F5344CB8AC3E}">
        <p14:creationId xmlns:p14="http://schemas.microsoft.com/office/powerpoint/2010/main" val="29317183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4225588" y="-11796713"/>
            <a:ext cx="16646526" cy="124856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8291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1">
            <a:extLst>
              <a:ext uri="{FF2B5EF4-FFF2-40B4-BE49-F238E27FC236}">
                <a16:creationId xmlns:a16="http://schemas.microsoft.com/office/drawing/2014/main" id="{3DF39B1F-FAFF-410B-BF62-B4B5839E247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1F751A58-CAED-4639-9757-E2322EDFCF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Weight: value of customer,</a:t>
            </a:r>
          </a:p>
          <a:p>
            <a:r>
              <a:rPr lang="en-US" altLang="en-US"/>
              <a:t>MAIN IDEA: Minimize resources while maximizing cost</a:t>
            </a:r>
          </a:p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77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>
            <a:extLst>
              <a:ext uri="{FF2B5EF4-FFF2-40B4-BE49-F238E27FC236}">
                <a16:creationId xmlns:a16="http://schemas.microsoft.com/office/drawing/2014/main" id="{C74D9F74-1B4D-4C56-B365-A5D4F0BFA4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D5A398CF-BF95-4759-9F7A-7CB95E3790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990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>
            <a:extLst>
              <a:ext uri="{FF2B5EF4-FFF2-40B4-BE49-F238E27FC236}">
                <a16:creationId xmlns:a16="http://schemas.microsoft.com/office/drawing/2014/main" id="{C74D9F74-1B4D-4C56-B365-A5D4F0BFA4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D5A398CF-BF95-4759-9F7A-7CB95E3790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7765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>
            <a:extLst>
              <a:ext uri="{FF2B5EF4-FFF2-40B4-BE49-F238E27FC236}">
                <a16:creationId xmlns:a16="http://schemas.microsoft.com/office/drawing/2014/main" id="{C74D9F74-1B4D-4C56-B365-A5D4F0BFA4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D5A398CF-BF95-4759-9F7A-7CB95E3790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4637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>
            <a:extLst>
              <a:ext uri="{FF2B5EF4-FFF2-40B4-BE49-F238E27FC236}">
                <a16:creationId xmlns:a16="http://schemas.microsoft.com/office/drawing/2014/main" id="{C74D9F74-1B4D-4C56-B365-A5D4F0BFA4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D5A398CF-BF95-4759-9F7A-7CB95E3790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9644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">
            <a:extLst>
              <a:ext uri="{FF2B5EF4-FFF2-40B4-BE49-F238E27FC236}">
                <a16:creationId xmlns:a16="http://schemas.microsoft.com/office/drawing/2014/main" id="{C5E0F44D-C2F3-4E79-BABB-F720A4BB64E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8CA5DBD9-743A-4D8D-ACEF-CB428EE162F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3213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1200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">
            <a:extLst>
              <a:ext uri="{FF2B5EF4-FFF2-40B4-BE49-F238E27FC236}">
                <a16:creationId xmlns:a16="http://schemas.microsoft.com/office/drawing/2014/main" id="{E6EF48F3-8CE6-4C13-827D-D12EDE7818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51313D75-5109-4B5E-8C81-DE8F6169FE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8212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">
            <a:extLst>
              <a:ext uri="{FF2B5EF4-FFF2-40B4-BE49-F238E27FC236}">
                <a16:creationId xmlns:a16="http://schemas.microsoft.com/office/drawing/2014/main" id="{E6EF48F3-8CE6-4C13-827D-D12EDE7818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4225588" y="-11796713"/>
            <a:ext cx="16649701" cy="124888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51313D75-5109-4B5E-8C81-DE8F6169FE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1638" cy="4110038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5136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C481F-E8E2-4CA3-8DE0-D9C6692392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157BCD-ED01-4470-8F74-62F3AB9E7D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0B9C1A-5009-40C6-A767-CDBC6B7E322D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0ED143-628A-4ED9-8955-6724B6E7F797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743FA1-DBD0-48DB-86DE-F776B7D5DE30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4E3E2E-4CC5-4A1B-A571-6D51FFBD430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2074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F0444-0EC3-4B28-9CE1-897A67397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308EB-5005-41C3-9A88-FB478E394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4A643A-FE04-4F1F-9151-333BB36FFD86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60BA57-3752-4781-9B9B-399ABE4E37E2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89CBE3-F070-4528-A538-773E8B25E9B8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64BEBA-D96C-40D0-AFDF-9F4E373390E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70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6F9B99-051D-40BD-B1BB-E95EC13B1C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4638" y="274638"/>
            <a:ext cx="2054225" cy="58435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EE2DF3-94D1-4556-9623-F073658892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5038" cy="584358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106222-18D1-40A8-843B-C1AA04C7E0BF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F49FD7-CCCD-4235-802F-D61D1D86B514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0C611A-F33B-447F-B20F-A110328FCB45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585C4D-30DE-4D1D-9A9B-90CFBA989C0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249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792E3-C987-4376-9A0A-530BBBB69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1663" cy="11350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5878402-DF70-484C-8DC5-D0159F495A38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43D6587-A97A-4C21-B535-9A502BD8B4C3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99ACD4-C584-4331-A36C-CC69DF4E89E0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5CBD26-BF9D-44BD-8D17-E305947557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2842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E78BC-F8D8-429A-B922-F0CAD3C8C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101DE-9AB1-4ECB-AFB4-9A58DFF49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191A85-11DC-4A1F-9F18-B24650DCFF58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442DDF-B614-42ED-A619-3F3FC8D3688B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918FCD-A7AA-49AB-BB29-FFF5CAAF5947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DF3687-2394-4238-B6CE-850A8F6B0C3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3357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F07F4-3825-4273-BDCF-1488B2D07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2E769-CDC9-46B6-B132-4C9AAC58A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95A318-5907-4E5C-8904-13CBB9BC85E1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67B054-7090-4D0B-87D0-12AE99C8987D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4EFB59-2EFF-4D4A-9252-45067B571A86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808200-C367-41B3-865A-90FD78AE4BE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9218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A6C2A-E285-471F-90A1-3A169BB07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F4E40-A09D-487B-805B-E4B7F1A697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3838" cy="45180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D8E4B-BF15-478B-8930-A88A29BFE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3438" y="1600200"/>
            <a:ext cx="4035425" cy="45180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3100D90A-D361-4C87-B27E-65C696B66AD1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8165016C-01AE-46E8-A3B6-9D161A370811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1580D3E7-91D1-476F-B7D1-85AB7502677A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C59E69-CFE5-4DA2-A514-6FD42788FCD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45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C44F5-4428-4B3D-9BC5-1368AB07D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78E93-8F61-46CC-BB74-4E618436A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BE875-F40F-46E3-9E67-4D3F31E759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2E9B3D-FC57-42D7-A224-4802AC99B9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242330-2E96-44DD-946F-BF8EC39E45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BE168411-D0D6-4E4F-A6D9-FFA0E65B80A9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9C80C45E-110B-4C37-AC4B-3BE3C832B864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C655F40F-2895-47F6-8D1D-9CBFA856D69E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5B83A3-2F7D-47F9-8823-66ADDEAD211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7846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A7E7E-DF07-4A50-96CF-9A67BCA22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5AD879A-A923-47A4-AB5B-9B3025D92E0A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530730A-8086-474B-AFFA-AE74BB4A8CFB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655601B-BDBE-41FE-96F9-2DDD31424690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FC1B4D-89A5-4F46-8CE6-98148D4F544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328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52D330CC-B259-49CC-9AE2-5396AF976273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DE25CABF-42DE-413B-83D8-99270313F916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61ACBF5-9864-4E97-86FB-A17E96422537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5633F2-2255-48A4-8EAB-C7BDC346686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13764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4EFB5-2413-4499-987C-3BF5028CB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E267A-975F-4DF3-AACF-51DA50E0D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2668BB-8EE2-4A5A-84D3-E8D1135E07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F764C62-0F40-445B-97A7-A1777E29E400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23F977A-C46D-4E93-BC48-1380CEA1DAFF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39939BD1-E7A7-419F-9A27-46F777BDDC3D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EC9D81-2180-4520-ADE0-C190BE327D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3824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C5078-43CC-4E67-9E94-823A51922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8A14DB-D89B-417F-B309-C0047AAA02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08E1B0-30C0-435D-9F80-4F2FA003F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1021CEE-3066-4FDA-B24D-D1998B5F0A23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5796245F-49E9-488C-8386-0B666F5D28D0}"/>
              </a:ext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384893A1-3652-4409-9041-FCE7DE42CD62}"/>
              </a:ext>
            </a:extLst>
          </p:cNvPr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A7C11E-17A6-4091-86FB-63E140BE8A8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3826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>
            <a:extLst>
              <a:ext uri="{FF2B5EF4-FFF2-40B4-BE49-F238E27FC236}">
                <a16:creationId xmlns:a16="http://schemas.microsoft.com/office/drawing/2014/main" id="{6D2489D5-A4C7-423B-AECB-EA05755305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1663" cy="1135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7B22565C-28DA-49E1-886A-64E367A548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1663" cy="451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DACFF99D-F3C7-486C-A3D7-DA78E8B0DF22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457200" y="6245225"/>
            <a:ext cx="2125663" cy="46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5F3031F1-CE71-48B8-96E2-CEE3821E5E42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3124200" y="6245225"/>
            <a:ext cx="2887663" cy="46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34BE5A16-467E-4982-9F6A-AA878CF577E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5225"/>
            <a:ext cx="2125663" cy="46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8C4EBBC4-9989-462C-8D0A-B53A2CD9416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FFFFFF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FFFFFF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FFFFFF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FFFFFF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2514600" indent="-228600" algn="ctr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FFFFFF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2971800" indent="-228600" algn="ctr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FFFFFF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3429000" indent="-228600" algn="ctr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FFFFFF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3886200" indent="-228600" algn="ctr" defTabSz="457200" rtl="0" fontAlgn="base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FFFFFF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9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clipartix.com/questions-clipart/" TargetMode="External"/><Relationship Id="rId13" Type="http://schemas.openxmlformats.org/officeDocument/2006/relationships/hyperlink" Target="https://www.istockphoto.com/jp/%E3%82%A4%E3%83%A9%E3%82%B9%E3%83%88/%E6%BC%8F%E3%82%8C%E3%82%8B?mediatype=illustration&amp;phrase=%E6%BC%8F%E3%82%8C%E3%82%8B&amp;sort=mostpopular" TargetMode="External"/><Relationship Id="rId3" Type="http://schemas.openxmlformats.org/officeDocument/2006/relationships/hyperlink" Target="https://www.wboi.org/post/pfw-reveals-new-athletic-logo" TargetMode="External"/><Relationship Id="rId7" Type="http://schemas.openxmlformats.org/officeDocument/2006/relationships/hyperlink" Target="https://veritasdomain.wordpress.com/2016/02/07/why-write-a-post-addressing-the-issue-of-sins-as-reasons-why-people-leave-church/" TargetMode="External"/><Relationship Id="rId12" Type="http://schemas.openxmlformats.org/officeDocument/2006/relationships/hyperlink" Target="https://mywordsateme.blogspot.com/2012/01/blurb-about-blurbs.html" TargetMode="External"/><Relationship Id="rId2" Type="http://schemas.openxmlformats.org/officeDocument/2006/relationships/hyperlink" Target="https://www.kissclipart.com/factory-clipart-car-citron-factory-vvucrf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vectors/cash-finance-financial-green-ideas-1296584/" TargetMode="External"/><Relationship Id="rId11" Type="http://schemas.openxmlformats.org/officeDocument/2006/relationships/hyperlink" Target="https://picsart.com/hashtag/hacker/popular-stickers" TargetMode="External"/><Relationship Id="rId5" Type="http://schemas.openxmlformats.org/officeDocument/2006/relationships/hyperlink" Target="https://fineartamerica.com/featured/1-water-overflowing-cup-zing-images.html" TargetMode="External"/><Relationship Id="rId10" Type="http://schemas.openxmlformats.org/officeDocument/2006/relationships/hyperlink" Target="http://cliparts.co/pictures-of-a-hospital" TargetMode="External"/><Relationship Id="rId4" Type="http://schemas.openxmlformats.org/officeDocument/2006/relationships/hyperlink" Target="http://www.clker.com/clipart-weight.html" TargetMode="External"/><Relationship Id="rId9" Type="http://schemas.openxmlformats.org/officeDocument/2006/relationships/hyperlink" Target="http://www.clker.com/clipart-orange-house-2.html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FBE26D11-A367-4C46-A73C-D6CD4E4EE2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Smart Grid Vulnerability Analysis Methods</a:t>
            </a:r>
          </a:p>
        </p:txBody>
      </p:sp>
      <p:sp>
        <p:nvSpPr>
          <p:cNvPr id="3075" name="Rectangle 2">
            <a:extLst>
              <a:ext uri="{FF2B5EF4-FFF2-40B4-BE49-F238E27FC236}">
                <a16:creationId xmlns:a16="http://schemas.microsoft.com/office/drawing/2014/main" id="{2D8D4B16-1829-4E00-8CF0-033FCE1D3B31}"/>
              </a:ext>
            </a:extLst>
          </p:cNvPr>
          <p:cNvSpPr>
            <a:spLocks noGrp="1" noChangeArrowheads="1"/>
          </p:cNvSpPr>
          <p:nvPr>
            <p:ph type="subTitle" idx="4294967295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marL="0" indent="0" algn="ctr"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Nyffeler, Lehman, Ward</a:t>
            </a: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1752600"/>
            <a:ext cx="1835055" cy="1670449"/>
          </a:xfrm>
          <a:prstGeom prst="rect">
            <a:avLst/>
          </a:prstGeom>
        </p:spPr>
      </p:pic>
      <p:sp>
        <p:nvSpPr>
          <p:cNvPr id="19458" name="Rectangle 1">
            <a:extLst>
              <a:ext uri="{FF2B5EF4-FFF2-40B4-BE49-F238E27FC236}">
                <a16:creationId xmlns:a16="http://schemas.microsoft.com/office/drawing/2014/main" id="{4956DBD5-FE16-495C-A8F7-84C7DD90F3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Cascade: an Example</a:t>
            </a:r>
          </a:p>
        </p:txBody>
      </p:sp>
      <p:sp>
        <p:nvSpPr>
          <p:cNvPr id="19459" name="Text Box 3">
            <a:extLst>
              <a:ext uri="{FF2B5EF4-FFF2-40B4-BE49-F238E27FC236}">
                <a16:creationId xmlns:a16="http://schemas.microsoft.com/office/drawing/2014/main" id="{72FA1692-97B6-48BB-97B1-2780BF2E3F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19812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Transformer</a:t>
            </a:r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88C7B366-A0B8-43E5-B496-E13579343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4648200"/>
            <a:ext cx="1219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Generator</a:t>
            </a:r>
          </a:p>
        </p:txBody>
      </p:sp>
      <p:sp>
        <p:nvSpPr>
          <p:cNvPr id="19492" name="Text Box 15">
            <a:extLst>
              <a:ext uri="{FF2B5EF4-FFF2-40B4-BE49-F238E27FC236}">
                <a16:creationId xmlns:a16="http://schemas.microsoft.com/office/drawing/2014/main" id="{05B22757-B497-4725-8598-9B0F3CBEE0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41910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sp>
        <p:nvSpPr>
          <p:cNvPr id="19490" name="Text Box 16">
            <a:extLst>
              <a:ext uri="{FF2B5EF4-FFF2-40B4-BE49-F238E27FC236}">
                <a16:creationId xmlns:a16="http://schemas.microsoft.com/office/drawing/2014/main" id="{B7E3BAEF-17D4-495B-B91A-559C5B4ECB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42672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3</a:t>
            </a:r>
          </a:p>
        </p:txBody>
      </p:sp>
      <p:sp>
        <p:nvSpPr>
          <p:cNvPr id="19488" name="Text Box 17">
            <a:extLst>
              <a:ext uri="{FF2B5EF4-FFF2-40B4-BE49-F238E27FC236}">
                <a16:creationId xmlns:a16="http://schemas.microsoft.com/office/drawing/2014/main" id="{6EEE8006-0DEC-4D9E-9660-6FEEAFE4DA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6399645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sp>
        <p:nvSpPr>
          <p:cNvPr id="19486" name="Text Box 18">
            <a:extLst>
              <a:ext uri="{FF2B5EF4-FFF2-40B4-BE49-F238E27FC236}">
                <a16:creationId xmlns:a16="http://schemas.microsoft.com/office/drawing/2014/main" id="{130A34AB-F8AF-447F-9923-CF102C21DB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6323445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cxnSp>
        <p:nvCxnSpPr>
          <p:cNvPr id="19468" name="Straight Arrow Connector 2">
            <a:extLst>
              <a:ext uri="{FF2B5EF4-FFF2-40B4-BE49-F238E27FC236}">
                <a16:creationId xmlns:a16="http://schemas.microsoft.com/office/drawing/2014/main" id="{F6782FDF-3EBB-4832-AFD1-8A38C5532D88}"/>
              </a:ext>
            </a:extLst>
          </p:cNvPr>
          <p:cNvCxnSpPr>
            <a:cxnSpLocks/>
            <a:stCxn id="3" idx="3"/>
            <a:endCxn id="5" idx="0"/>
          </p:cNvCxnSpPr>
          <p:nvPr/>
        </p:nvCxnSpPr>
        <p:spPr bwMode="auto">
          <a:xfrm>
            <a:off x="4578255" y="2587825"/>
            <a:ext cx="524323" cy="841175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69" name="Straight Arrow Connector 5">
            <a:extLst>
              <a:ext uri="{FF2B5EF4-FFF2-40B4-BE49-F238E27FC236}">
                <a16:creationId xmlns:a16="http://schemas.microsoft.com/office/drawing/2014/main" id="{03D4DD83-04AF-4B8F-AF50-D04BC2958102}"/>
              </a:ext>
            </a:extLst>
          </p:cNvPr>
          <p:cNvCxnSpPr>
            <a:cxnSpLocks/>
            <a:stCxn id="3" idx="1"/>
            <a:endCxn id="4" idx="0"/>
          </p:cNvCxnSpPr>
          <p:nvPr/>
        </p:nvCxnSpPr>
        <p:spPr bwMode="auto">
          <a:xfrm flipH="1">
            <a:off x="1825978" y="2587825"/>
            <a:ext cx="917222" cy="841175"/>
          </a:xfrm>
          <a:prstGeom prst="straightConnector1">
            <a:avLst/>
          </a:prstGeom>
          <a:noFill/>
          <a:ln w="76200" algn="ctr">
            <a:solidFill>
              <a:schemeClr val="tx2">
                <a:lumMod val="50000"/>
                <a:lumOff val="50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0" name="Straight Arrow Connector 11">
            <a:extLst>
              <a:ext uri="{FF2B5EF4-FFF2-40B4-BE49-F238E27FC236}">
                <a16:creationId xmlns:a16="http://schemas.microsoft.com/office/drawing/2014/main" id="{30C4091B-0899-4A9B-B331-6EFBBD05B5A3}"/>
              </a:ext>
            </a:extLst>
          </p:cNvPr>
          <p:cNvCxnSpPr>
            <a:cxnSpLocks/>
            <a:stCxn id="4" idx="2"/>
            <a:endCxn id="40" idx="0"/>
          </p:cNvCxnSpPr>
          <p:nvPr/>
        </p:nvCxnSpPr>
        <p:spPr bwMode="auto">
          <a:xfrm flipH="1">
            <a:off x="1825888" y="4490155"/>
            <a:ext cx="90" cy="1072445"/>
          </a:xfrm>
          <a:prstGeom prst="straightConnector1">
            <a:avLst/>
          </a:prstGeom>
          <a:noFill/>
          <a:ln w="76200" algn="ctr">
            <a:solidFill>
              <a:schemeClr val="tx2">
                <a:lumMod val="50000"/>
                <a:lumOff val="50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1" name="Straight Arrow Connector 18">
            <a:extLst>
              <a:ext uri="{FF2B5EF4-FFF2-40B4-BE49-F238E27FC236}">
                <a16:creationId xmlns:a16="http://schemas.microsoft.com/office/drawing/2014/main" id="{047A7F99-74F3-4D97-A2C6-B68E9349CD74}"/>
              </a:ext>
            </a:extLst>
          </p:cNvPr>
          <p:cNvCxnSpPr>
            <a:cxnSpLocks/>
            <a:stCxn id="5" idx="2"/>
            <a:endCxn id="41" idx="0"/>
          </p:cNvCxnSpPr>
          <p:nvPr/>
        </p:nvCxnSpPr>
        <p:spPr bwMode="auto">
          <a:xfrm flipH="1">
            <a:off x="5102488" y="4490155"/>
            <a:ext cx="90" cy="1148645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9475" name="Picture 29">
            <a:extLst>
              <a:ext uri="{FF2B5EF4-FFF2-40B4-BE49-F238E27FC236}">
                <a16:creationId xmlns:a16="http://schemas.microsoft.com/office/drawing/2014/main" id="{6D7EB2AE-779D-4387-9BE9-17B060F35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667000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77" name="Picture 29">
            <a:extLst>
              <a:ext uri="{FF2B5EF4-FFF2-40B4-BE49-F238E27FC236}">
                <a16:creationId xmlns:a16="http://schemas.microsoft.com/office/drawing/2014/main" id="{29F82963-2294-4E81-BAFB-FEF6E37AE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4724400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cxnSp>
        <p:nvCxnSpPr>
          <p:cNvPr id="19478" name="Straight Arrow Connector 10283">
            <a:extLst>
              <a:ext uri="{FF2B5EF4-FFF2-40B4-BE49-F238E27FC236}">
                <a16:creationId xmlns:a16="http://schemas.microsoft.com/office/drawing/2014/main" id="{0423D1B5-1ADC-461B-9710-F35C358CA75C}"/>
              </a:ext>
            </a:extLst>
          </p:cNvPr>
          <p:cNvCxnSpPr>
            <a:cxnSpLocks noChangeShapeType="1"/>
            <a:stCxn id="4" idx="3"/>
            <a:endCxn id="5" idx="1"/>
          </p:cNvCxnSpPr>
          <p:nvPr/>
        </p:nvCxnSpPr>
        <p:spPr bwMode="auto">
          <a:xfrm>
            <a:off x="2356555" y="3959578"/>
            <a:ext cx="2215445" cy="0"/>
          </a:xfrm>
          <a:prstGeom prst="straightConnector1">
            <a:avLst/>
          </a:prstGeom>
          <a:noFill/>
          <a:ln w="76200" algn="ctr">
            <a:solidFill>
              <a:schemeClr val="tx2">
                <a:lumMod val="50000"/>
                <a:lumOff val="50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79" name="TextBox 87">
            <a:extLst>
              <a:ext uri="{FF2B5EF4-FFF2-40B4-BE49-F238E27FC236}">
                <a16:creationId xmlns:a16="http://schemas.microsoft.com/office/drawing/2014/main" id="{53EA657E-CD0A-453B-A7A5-7ECDE24A24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3124200"/>
            <a:ext cx="619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Max</a:t>
            </a:r>
          </a:p>
        </p:txBody>
      </p:sp>
      <p:sp>
        <p:nvSpPr>
          <p:cNvPr id="19480" name="TextBox 89">
            <a:extLst>
              <a:ext uri="{FF2B5EF4-FFF2-40B4-BE49-F238E27FC236}">
                <a16:creationId xmlns:a16="http://schemas.microsoft.com/office/drawing/2014/main" id="{E8735F89-546B-43AE-A94C-24B7661ECD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1400" y="5791200"/>
            <a:ext cx="6715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Total</a:t>
            </a:r>
          </a:p>
        </p:txBody>
      </p:sp>
      <p:sp>
        <p:nvSpPr>
          <p:cNvPr id="19481" name="TextBox 90">
            <a:extLst>
              <a:ext uri="{FF2B5EF4-FFF2-40B4-BE49-F238E27FC236}">
                <a16:creationId xmlns:a16="http://schemas.microsoft.com/office/drawing/2014/main" id="{5CF9E82F-BFDF-44FC-8ADC-9FAD74D4E6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3581400"/>
            <a:ext cx="1371600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Load	1</a:t>
            </a:r>
          </a:p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	    + 1</a:t>
            </a:r>
          </a:p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	 	2</a:t>
            </a:r>
          </a:p>
        </p:txBody>
      </p:sp>
      <p:cxnSp>
        <p:nvCxnSpPr>
          <p:cNvPr id="19483" name="Straight Arrow Connector 94">
            <a:extLst>
              <a:ext uri="{FF2B5EF4-FFF2-40B4-BE49-F238E27FC236}">
                <a16:creationId xmlns:a16="http://schemas.microsoft.com/office/drawing/2014/main" id="{AAC9E80A-D001-482B-9322-8065FBB29816}"/>
              </a:ext>
            </a:extLst>
          </p:cNvPr>
          <p:cNvCxnSpPr>
            <a:cxnSpLocks/>
            <a:stCxn id="5" idx="2"/>
            <a:endCxn id="40" idx="0"/>
          </p:cNvCxnSpPr>
          <p:nvPr/>
        </p:nvCxnSpPr>
        <p:spPr bwMode="auto">
          <a:xfrm flipH="1">
            <a:off x="1825888" y="4490155"/>
            <a:ext cx="3276690" cy="1072445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7" name="Arc 96">
            <a:extLst>
              <a:ext uri="{FF2B5EF4-FFF2-40B4-BE49-F238E27FC236}">
                <a16:creationId xmlns:a16="http://schemas.microsoft.com/office/drawing/2014/main" id="{968E3273-D9F5-4E16-8718-8BE525196D22}"/>
              </a:ext>
            </a:extLst>
          </p:cNvPr>
          <p:cNvSpPr/>
          <p:nvPr/>
        </p:nvSpPr>
        <p:spPr bwMode="auto">
          <a:xfrm rot="5400000">
            <a:off x="4115810" y="3351792"/>
            <a:ext cx="3045979" cy="2438399"/>
          </a:xfrm>
          <a:prstGeom prst="arc">
            <a:avLst/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953000"/>
            <a:ext cx="1165384" cy="106084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5562600"/>
            <a:ext cx="1060976" cy="10609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5638800"/>
            <a:ext cx="1060976" cy="1060976"/>
          </a:xfrm>
          <a:prstGeom prst="rect">
            <a:avLst/>
          </a:prstGeom>
        </p:spPr>
      </p:pic>
      <p:sp>
        <p:nvSpPr>
          <p:cNvPr id="100" name="TextBox 10281">
            <a:extLst>
              <a:ext uri="{FF2B5EF4-FFF2-40B4-BE49-F238E27FC236}">
                <a16:creationId xmlns:a16="http://schemas.microsoft.com/office/drawing/2014/main" id="{0DD36E85-1A6A-486A-82A3-88B07DCF8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3048000"/>
            <a:ext cx="312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8</a:t>
            </a:r>
          </a:p>
        </p:txBody>
      </p:sp>
      <p:sp>
        <p:nvSpPr>
          <p:cNvPr id="101" name="Rectangle 2">
            <a:extLst>
              <a:ext uri="{FF2B5EF4-FFF2-40B4-BE49-F238E27FC236}">
                <a16:creationId xmlns:a16="http://schemas.microsoft.com/office/drawing/2014/main" id="{FED2CED5-EA50-4775-808C-DB870FFB6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47763"/>
            <a:ext cx="8224838" cy="108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indent="4763"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dirty="0"/>
              <a:t>The redirection overloads the transformer</a:t>
            </a:r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2209800"/>
            <a:ext cx="1060976" cy="106097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429000"/>
            <a:ext cx="1061155" cy="1061155"/>
          </a:xfrm>
          <a:prstGeom prst="rect">
            <a:avLst/>
          </a:prstGeom>
        </p:spPr>
      </p:pic>
      <p:pic>
        <p:nvPicPr>
          <p:cNvPr id="42" name="Picture 29">
            <a:extLst>
              <a:ext uri="{FF2B5EF4-FFF2-40B4-BE49-F238E27FC236}">
                <a16:creationId xmlns:a16="http://schemas.microsoft.com/office/drawing/2014/main" id="{6D7EB2AE-779D-4387-9BE9-17B060F35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4800600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3" name="Arc 42">
            <a:extLst>
              <a:ext uri="{FF2B5EF4-FFF2-40B4-BE49-F238E27FC236}">
                <a16:creationId xmlns:a16="http://schemas.microsoft.com/office/drawing/2014/main" id="{02F86ECC-964A-40FF-8C0E-521CD930C00C}"/>
              </a:ext>
            </a:extLst>
          </p:cNvPr>
          <p:cNvSpPr/>
          <p:nvPr/>
        </p:nvSpPr>
        <p:spPr bwMode="auto">
          <a:xfrm rot="5400000">
            <a:off x="990599" y="609600"/>
            <a:ext cx="3124199" cy="8001001"/>
          </a:xfrm>
          <a:prstGeom prst="arc">
            <a:avLst>
              <a:gd name="adj1" fmla="val 16200000"/>
              <a:gd name="adj2" fmla="val 0"/>
            </a:avLst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429000"/>
            <a:ext cx="1061155" cy="1061155"/>
          </a:xfrm>
          <a:prstGeom prst="rect">
            <a:avLst/>
          </a:prstGeom>
        </p:spPr>
      </p:pic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02B01B9D-8D34-458E-9A64-2033C46FCC21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943600" y="4191000"/>
            <a:ext cx="1368425" cy="0"/>
          </a:xfrm>
          <a:prstGeom prst="line">
            <a:avLst/>
          </a:prstGeom>
          <a:noFill/>
          <a:ln w="31750" algn="ctr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54715EB8-BD92-42CC-A640-CA0ED8C69A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200703" y="2063523"/>
            <a:ext cx="414564" cy="5243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881070-479E-470B-9241-CF06F61B20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258408" y="2928937"/>
            <a:ext cx="414564" cy="5243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FE422B-23B3-427F-941A-9510C5F5EA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334609" y="3780914"/>
            <a:ext cx="414564" cy="52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96294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0226 0.02662 L 0.41372 0.03333 " pathEditMode="relative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0868 -0.09954 L 0.60764 -0.09699 L 0.67569 0.04467 L 0.6776 0.1037 L 0.67257 0.19305 L 0.31285 0.35254 L 0.31371 0.42268 " pathEditMode="relative" ptsTypes="AAAAA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68003 0.06736 L 0.68194 0.31065 " pathEditMode="relative" ptsTypes="AA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1752600"/>
            <a:ext cx="1835055" cy="1670449"/>
          </a:xfrm>
          <a:prstGeom prst="rect">
            <a:avLst/>
          </a:prstGeom>
        </p:spPr>
      </p:pic>
      <p:sp>
        <p:nvSpPr>
          <p:cNvPr id="19458" name="Rectangle 1">
            <a:extLst>
              <a:ext uri="{FF2B5EF4-FFF2-40B4-BE49-F238E27FC236}">
                <a16:creationId xmlns:a16="http://schemas.microsoft.com/office/drawing/2014/main" id="{4956DBD5-FE16-495C-A8F7-84C7DD90F3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Cascade: an Example</a:t>
            </a:r>
          </a:p>
        </p:txBody>
      </p:sp>
      <p:sp>
        <p:nvSpPr>
          <p:cNvPr id="19459" name="Text Box 3">
            <a:extLst>
              <a:ext uri="{FF2B5EF4-FFF2-40B4-BE49-F238E27FC236}">
                <a16:creationId xmlns:a16="http://schemas.microsoft.com/office/drawing/2014/main" id="{72FA1692-97B6-48BB-97B1-2780BF2E3F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19812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Transformer</a:t>
            </a:r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88C7B366-A0B8-43E5-B496-E13579343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4648200"/>
            <a:ext cx="1219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Generator</a:t>
            </a:r>
          </a:p>
        </p:txBody>
      </p:sp>
      <p:sp>
        <p:nvSpPr>
          <p:cNvPr id="19492" name="Text Box 15">
            <a:extLst>
              <a:ext uri="{FF2B5EF4-FFF2-40B4-BE49-F238E27FC236}">
                <a16:creationId xmlns:a16="http://schemas.microsoft.com/office/drawing/2014/main" id="{05B22757-B497-4725-8598-9B0F3CBEE0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41910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sp>
        <p:nvSpPr>
          <p:cNvPr id="19490" name="Text Box 16">
            <a:extLst>
              <a:ext uri="{FF2B5EF4-FFF2-40B4-BE49-F238E27FC236}">
                <a16:creationId xmlns:a16="http://schemas.microsoft.com/office/drawing/2014/main" id="{B7E3BAEF-17D4-495B-B91A-559C5B4ECB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42672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3</a:t>
            </a:r>
          </a:p>
        </p:txBody>
      </p:sp>
      <p:sp>
        <p:nvSpPr>
          <p:cNvPr id="19488" name="Text Box 17">
            <a:extLst>
              <a:ext uri="{FF2B5EF4-FFF2-40B4-BE49-F238E27FC236}">
                <a16:creationId xmlns:a16="http://schemas.microsoft.com/office/drawing/2014/main" id="{6EEE8006-0DEC-4D9E-9660-6FEEAFE4DA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6399645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sp>
        <p:nvSpPr>
          <p:cNvPr id="19486" name="Text Box 18">
            <a:extLst>
              <a:ext uri="{FF2B5EF4-FFF2-40B4-BE49-F238E27FC236}">
                <a16:creationId xmlns:a16="http://schemas.microsoft.com/office/drawing/2014/main" id="{130A34AB-F8AF-447F-9923-CF102C21DB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6323445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cxnSp>
        <p:nvCxnSpPr>
          <p:cNvPr id="19468" name="Straight Arrow Connector 2">
            <a:extLst>
              <a:ext uri="{FF2B5EF4-FFF2-40B4-BE49-F238E27FC236}">
                <a16:creationId xmlns:a16="http://schemas.microsoft.com/office/drawing/2014/main" id="{F6782FDF-3EBB-4832-AFD1-8A38C5532D88}"/>
              </a:ext>
            </a:extLst>
          </p:cNvPr>
          <p:cNvCxnSpPr>
            <a:cxnSpLocks/>
            <a:stCxn id="3" idx="3"/>
            <a:endCxn id="2" idx="0"/>
          </p:cNvCxnSpPr>
          <p:nvPr/>
        </p:nvCxnSpPr>
        <p:spPr bwMode="auto">
          <a:xfrm>
            <a:off x="4578255" y="2587825"/>
            <a:ext cx="524323" cy="841175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69" name="Straight Arrow Connector 5">
            <a:extLst>
              <a:ext uri="{FF2B5EF4-FFF2-40B4-BE49-F238E27FC236}">
                <a16:creationId xmlns:a16="http://schemas.microsoft.com/office/drawing/2014/main" id="{03D4DD83-04AF-4B8F-AF50-D04BC2958102}"/>
              </a:ext>
            </a:extLst>
          </p:cNvPr>
          <p:cNvCxnSpPr>
            <a:cxnSpLocks/>
            <a:stCxn id="3" idx="1"/>
            <a:endCxn id="4" idx="0"/>
          </p:cNvCxnSpPr>
          <p:nvPr/>
        </p:nvCxnSpPr>
        <p:spPr bwMode="auto">
          <a:xfrm flipH="1">
            <a:off x="1825978" y="2587825"/>
            <a:ext cx="917222" cy="841175"/>
          </a:xfrm>
          <a:prstGeom prst="straightConnector1">
            <a:avLst/>
          </a:prstGeom>
          <a:noFill/>
          <a:ln w="76200" algn="ctr">
            <a:solidFill>
              <a:schemeClr val="tx2">
                <a:lumMod val="50000"/>
                <a:lumOff val="50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0" name="Straight Arrow Connector 11">
            <a:extLst>
              <a:ext uri="{FF2B5EF4-FFF2-40B4-BE49-F238E27FC236}">
                <a16:creationId xmlns:a16="http://schemas.microsoft.com/office/drawing/2014/main" id="{30C4091B-0899-4A9B-B331-6EFBBD05B5A3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 bwMode="auto">
          <a:xfrm>
            <a:off x="1825978" y="4490155"/>
            <a:ext cx="0" cy="1072445"/>
          </a:xfrm>
          <a:prstGeom prst="straightConnector1">
            <a:avLst/>
          </a:prstGeom>
          <a:noFill/>
          <a:ln w="76200" algn="ctr">
            <a:solidFill>
              <a:schemeClr val="tx2">
                <a:lumMod val="50000"/>
                <a:lumOff val="50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1" name="Straight Arrow Connector 18">
            <a:extLst>
              <a:ext uri="{FF2B5EF4-FFF2-40B4-BE49-F238E27FC236}">
                <a16:creationId xmlns:a16="http://schemas.microsoft.com/office/drawing/2014/main" id="{047A7F99-74F3-4D97-A2C6-B68E9349CD74}"/>
              </a:ext>
            </a:extLst>
          </p:cNvPr>
          <p:cNvCxnSpPr>
            <a:cxnSpLocks/>
            <a:stCxn id="2" idx="2"/>
            <a:endCxn id="7" idx="0"/>
          </p:cNvCxnSpPr>
          <p:nvPr/>
        </p:nvCxnSpPr>
        <p:spPr bwMode="auto">
          <a:xfrm>
            <a:off x="5102578" y="4490155"/>
            <a:ext cx="0" cy="1148645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8" name="Straight Arrow Connector 10283">
            <a:extLst>
              <a:ext uri="{FF2B5EF4-FFF2-40B4-BE49-F238E27FC236}">
                <a16:creationId xmlns:a16="http://schemas.microsoft.com/office/drawing/2014/main" id="{0423D1B5-1ADC-461B-9710-F35C358CA75C}"/>
              </a:ext>
            </a:extLst>
          </p:cNvPr>
          <p:cNvCxnSpPr>
            <a:cxnSpLocks noChangeShapeType="1"/>
            <a:stCxn id="4" idx="3"/>
            <a:endCxn id="2" idx="1"/>
          </p:cNvCxnSpPr>
          <p:nvPr/>
        </p:nvCxnSpPr>
        <p:spPr bwMode="auto">
          <a:xfrm>
            <a:off x="2356555" y="3959578"/>
            <a:ext cx="2215445" cy="0"/>
          </a:xfrm>
          <a:prstGeom prst="straightConnector1">
            <a:avLst/>
          </a:prstGeom>
          <a:noFill/>
          <a:ln w="76200" algn="ctr">
            <a:solidFill>
              <a:schemeClr val="tx2">
                <a:lumMod val="50000"/>
                <a:lumOff val="50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79" name="TextBox 87">
            <a:extLst>
              <a:ext uri="{FF2B5EF4-FFF2-40B4-BE49-F238E27FC236}">
                <a16:creationId xmlns:a16="http://schemas.microsoft.com/office/drawing/2014/main" id="{53EA657E-CD0A-453B-A7A5-7ECDE24A24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3124200"/>
            <a:ext cx="619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Max</a:t>
            </a:r>
          </a:p>
        </p:txBody>
      </p:sp>
      <p:sp>
        <p:nvSpPr>
          <p:cNvPr id="19480" name="TextBox 89">
            <a:extLst>
              <a:ext uri="{FF2B5EF4-FFF2-40B4-BE49-F238E27FC236}">
                <a16:creationId xmlns:a16="http://schemas.microsoft.com/office/drawing/2014/main" id="{E8735F89-546B-43AE-A94C-24B7661ECD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1400" y="5791200"/>
            <a:ext cx="6715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Total</a:t>
            </a:r>
          </a:p>
        </p:txBody>
      </p:sp>
      <p:cxnSp>
        <p:nvCxnSpPr>
          <p:cNvPr id="19483" name="Straight Arrow Connector 94">
            <a:extLst>
              <a:ext uri="{FF2B5EF4-FFF2-40B4-BE49-F238E27FC236}">
                <a16:creationId xmlns:a16="http://schemas.microsoft.com/office/drawing/2014/main" id="{AAC9E80A-D001-482B-9322-8065FBB29816}"/>
              </a:ext>
            </a:extLst>
          </p:cNvPr>
          <p:cNvCxnSpPr>
            <a:cxnSpLocks/>
            <a:stCxn id="2" idx="2"/>
            <a:endCxn id="6" idx="0"/>
          </p:cNvCxnSpPr>
          <p:nvPr/>
        </p:nvCxnSpPr>
        <p:spPr bwMode="auto">
          <a:xfrm flipH="1">
            <a:off x="1825978" y="4490155"/>
            <a:ext cx="3276600" cy="1072445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45" name="Picture 4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953000"/>
            <a:ext cx="1165384" cy="1060848"/>
          </a:xfrm>
          <a:prstGeom prst="rect">
            <a:avLst/>
          </a:prstGeom>
        </p:spPr>
      </p:pic>
      <p:sp>
        <p:nvSpPr>
          <p:cNvPr id="100" name="TextBox 10281">
            <a:extLst>
              <a:ext uri="{FF2B5EF4-FFF2-40B4-BE49-F238E27FC236}">
                <a16:creationId xmlns:a16="http://schemas.microsoft.com/office/drawing/2014/main" id="{0DD36E85-1A6A-486A-82A3-88B07DCF8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3048000"/>
            <a:ext cx="312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8</a:t>
            </a:r>
          </a:p>
        </p:txBody>
      </p:sp>
      <p:sp>
        <p:nvSpPr>
          <p:cNvPr id="101" name="Rectangle 2">
            <a:extLst>
              <a:ext uri="{FF2B5EF4-FFF2-40B4-BE49-F238E27FC236}">
                <a16:creationId xmlns:a16="http://schemas.microsoft.com/office/drawing/2014/main" id="{FED2CED5-EA50-4775-808C-DB870FFB6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47763"/>
            <a:ext cx="8224838" cy="108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indent="4763"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dirty="0"/>
              <a:t>The overloaded transformer fails, causing a domino effect 			that cascades</a:t>
            </a:r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2209800"/>
            <a:ext cx="1060976" cy="106097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429000"/>
            <a:ext cx="1061155" cy="10611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429000"/>
            <a:ext cx="1061155" cy="10611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5562600"/>
            <a:ext cx="1061155" cy="10611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5638800"/>
            <a:ext cx="1061155" cy="10611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99B3A9-01FB-4520-9A2B-E60C663CF0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896961" y="2862049"/>
            <a:ext cx="414564" cy="5243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09D120-A8B3-4AE8-AB3D-2226A16CDC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974927" y="3850849"/>
            <a:ext cx="414564" cy="52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32179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91 -0.08033 L 0.38264 -0.07894 " pathEditMode="relative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7656 -0.22037 L 0.57257 -0.22732 " pathEditMode="relative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1">
            <a:extLst>
              <a:ext uri="{FF2B5EF4-FFF2-40B4-BE49-F238E27FC236}">
                <a16:creationId xmlns:a16="http://schemas.microsoft.com/office/drawing/2014/main" id="{4956DBD5-FE16-495C-A8F7-84C7DD90F3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Cascade: an Example</a:t>
            </a:r>
          </a:p>
        </p:txBody>
      </p:sp>
      <p:sp>
        <p:nvSpPr>
          <p:cNvPr id="19459" name="Text Box 3">
            <a:extLst>
              <a:ext uri="{FF2B5EF4-FFF2-40B4-BE49-F238E27FC236}">
                <a16:creationId xmlns:a16="http://schemas.microsoft.com/office/drawing/2014/main" id="{72FA1692-97B6-48BB-97B1-2780BF2E3F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38862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Transformer</a:t>
            </a:r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88C7B366-A0B8-43E5-B496-E13579343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5257800"/>
            <a:ext cx="1219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Generator</a:t>
            </a:r>
          </a:p>
        </p:txBody>
      </p:sp>
      <p:pic>
        <p:nvPicPr>
          <p:cNvPr id="19461" name="Picture 5">
            <a:extLst>
              <a:ext uri="{FF2B5EF4-FFF2-40B4-BE49-F238E27FC236}">
                <a16:creationId xmlns:a16="http://schemas.microsoft.com/office/drawing/2014/main" id="{BDA82BFB-92BF-433B-9020-86CA359BA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5029200"/>
            <a:ext cx="990600" cy="776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2" name="Picture 6">
            <a:extLst>
              <a:ext uri="{FF2B5EF4-FFF2-40B4-BE49-F238E27FC236}">
                <a16:creationId xmlns:a16="http://schemas.microsoft.com/office/drawing/2014/main" id="{0BA23D7F-B4A7-4B11-8ED4-2B830FC9C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0" y="3810000"/>
            <a:ext cx="60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3" name="Picture 8">
            <a:extLst>
              <a:ext uri="{FF2B5EF4-FFF2-40B4-BE49-F238E27FC236}">
                <a16:creationId xmlns:a16="http://schemas.microsoft.com/office/drawing/2014/main" id="{AAA58979-A7CF-4C27-88F0-AE9E9C40B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8800" y="2230438"/>
            <a:ext cx="990600" cy="77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19464" name="Group 29">
            <a:extLst>
              <a:ext uri="{FF2B5EF4-FFF2-40B4-BE49-F238E27FC236}">
                <a16:creationId xmlns:a16="http://schemas.microsoft.com/office/drawing/2014/main" id="{2C6C76E1-E04D-423B-8D8B-71E45A4E0D19}"/>
              </a:ext>
            </a:extLst>
          </p:cNvPr>
          <p:cNvGrpSpPr>
            <a:grpSpLocks/>
          </p:cNvGrpSpPr>
          <p:nvPr/>
        </p:nvGrpSpPr>
        <p:grpSpPr bwMode="auto">
          <a:xfrm>
            <a:off x="4752975" y="3548063"/>
            <a:ext cx="609600" cy="609600"/>
            <a:chOff x="2971800" y="2743200"/>
            <a:chExt cx="609600" cy="609600"/>
          </a:xfrm>
        </p:grpSpPr>
        <p:pic>
          <p:nvPicPr>
            <p:cNvPr id="19491" name="Picture 9">
              <a:extLst>
                <a:ext uri="{FF2B5EF4-FFF2-40B4-BE49-F238E27FC236}">
                  <a16:creationId xmlns:a16="http://schemas.microsoft.com/office/drawing/2014/main" id="{7195F3DA-106A-4B63-B35C-EC169435BD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1800" y="2743200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9492" name="Text Box 15">
              <a:extLst>
                <a:ext uri="{FF2B5EF4-FFF2-40B4-BE49-F238E27FC236}">
                  <a16:creationId xmlns:a16="http://schemas.microsoft.com/office/drawing/2014/main" id="{05B22757-B497-4725-8598-9B0F3CBEE0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48000" y="28956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1</a:t>
              </a:r>
            </a:p>
          </p:txBody>
        </p:sp>
      </p:grpSp>
      <p:grpSp>
        <p:nvGrpSpPr>
          <p:cNvPr id="19465" name="Group 25">
            <a:extLst>
              <a:ext uri="{FF2B5EF4-FFF2-40B4-BE49-F238E27FC236}">
                <a16:creationId xmlns:a16="http://schemas.microsoft.com/office/drawing/2014/main" id="{94EA9E44-BEFB-4F1B-B7BD-441222A13E90}"/>
              </a:ext>
            </a:extLst>
          </p:cNvPr>
          <p:cNvGrpSpPr>
            <a:grpSpLocks/>
          </p:cNvGrpSpPr>
          <p:nvPr/>
        </p:nvGrpSpPr>
        <p:grpSpPr bwMode="auto">
          <a:xfrm>
            <a:off x="1833563" y="3516313"/>
            <a:ext cx="609600" cy="609600"/>
            <a:chOff x="1828800" y="3962400"/>
            <a:chExt cx="609600" cy="609600"/>
          </a:xfrm>
        </p:grpSpPr>
        <p:pic>
          <p:nvPicPr>
            <p:cNvPr id="19489" name="Picture 12">
              <a:extLst>
                <a:ext uri="{FF2B5EF4-FFF2-40B4-BE49-F238E27FC236}">
                  <a16:creationId xmlns:a16="http://schemas.microsoft.com/office/drawing/2014/main" id="{C17B5F3C-EF73-45DA-B4B2-A24B8B9284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8800" y="3962400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9490" name="Text Box 16">
              <a:extLst>
                <a:ext uri="{FF2B5EF4-FFF2-40B4-BE49-F238E27FC236}">
                  <a16:creationId xmlns:a16="http://schemas.microsoft.com/office/drawing/2014/main" id="{B7E3BAEF-17D4-495B-B91A-559C5B4ECB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3</a:t>
              </a:r>
            </a:p>
          </p:txBody>
        </p:sp>
      </p:grpSp>
      <p:grpSp>
        <p:nvGrpSpPr>
          <p:cNvPr id="19466" name="Group 26">
            <a:extLst>
              <a:ext uri="{FF2B5EF4-FFF2-40B4-BE49-F238E27FC236}">
                <a16:creationId xmlns:a16="http://schemas.microsoft.com/office/drawing/2014/main" id="{C3B849C1-4403-4E8B-9C0E-8FB0FDAC3EDD}"/>
              </a:ext>
            </a:extLst>
          </p:cNvPr>
          <p:cNvGrpSpPr>
            <a:grpSpLocks/>
          </p:cNvGrpSpPr>
          <p:nvPr/>
        </p:nvGrpSpPr>
        <p:grpSpPr bwMode="auto">
          <a:xfrm>
            <a:off x="1833563" y="5005388"/>
            <a:ext cx="609600" cy="609600"/>
            <a:chOff x="2971800" y="3962400"/>
            <a:chExt cx="609600" cy="609600"/>
          </a:xfrm>
        </p:grpSpPr>
        <p:pic>
          <p:nvPicPr>
            <p:cNvPr id="19487" name="Picture 13">
              <a:extLst>
                <a:ext uri="{FF2B5EF4-FFF2-40B4-BE49-F238E27FC236}">
                  <a16:creationId xmlns:a16="http://schemas.microsoft.com/office/drawing/2014/main" id="{30BBC0B9-E3C4-4D88-A8F2-74F4AE6E33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1800" y="3962400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9488" name="Text Box 17">
              <a:extLst>
                <a:ext uri="{FF2B5EF4-FFF2-40B4-BE49-F238E27FC236}">
                  <a16:creationId xmlns:a16="http://schemas.microsoft.com/office/drawing/2014/main" id="{6EEE8006-0DEC-4D9E-9660-6FEEAFE4DA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48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1</a:t>
              </a:r>
            </a:p>
          </p:txBody>
        </p:sp>
      </p:grpSp>
      <p:grpSp>
        <p:nvGrpSpPr>
          <p:cNvPr id="19467" name="Group 27">
            <a:extLst>
              <a:ext uri="{FF2B5EF4-FFF2-40B4-BE49-F238E27FC236}">
                <a16:creationId xmlns:a16="http://schemas.microsoft.com/office/drawing/2014/main" id="{239F550A-31D8-469D-A891-56F8428D5014}"/>
              </a:ext>
            </a:extLst>
          </p:cNvPr>
          <p:cNvGrpSpPr>
            <a:grpSpLocks/>
          </p:cNvGrpSpPr>
          <p:nvPr/>
        </p:nvGrpSpPr>
        <p:grpSpPr bwMode="auto">
          <a:xfrm>
            <a:off x="4752975" y="5005388"/>
            <a:ext cx="609600" cy="609600"/>
            <a:chOff x="4114800" y="4015014"/>
            <a:chExt cx="609600" cy="609600"/>
          </a:xfrm>
        </p:grpSpPr>
        <p:pic>
          <p:nvPicPr>
            <p:cNvPr id="19485" name="Picture 11">
              <a:extLst>
                <a:ext uri="{FF2B5EF4-FFF2-40B4-BE49-F238E27FC236}">
                  <a16:creationId xmlns:a16="http://schemas.microsoft.com/office/drawing/2014/main" id="{B2F9F1B7-FFA8-4511-8E33-DC6E225745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4800" y="4015014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9486" name="Text Box 18">
              <a:extLst>
                <a:ext uri="{FF2B5EF4-FFF2-40B4-BE49-F238E27FC236}">
                  <a16:creationId xmlns:a16="http://schemas.microsoft.com/office/drawing/2014/main" id="{130A34AB-F8AF-447F-9923-CF102C21DB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1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1</a:t>
              </a:r>
            </a:p>
          </p:txBody>
        </p:sp>
      </p:grpSp>
      <p:cxnSp>
        <p:nvCxnSpPr>
          <p:cNvPr id="19468" name="Straight Arrow Connector 2">
            <a:extLst>
              <a:ext uri="{FF2B5EF4-FFF2-40B4-BE49-F238E27FC236}">
                <a16:creationId xmlns:a16="http://schemas.microsoft.com/office/drawing/2014/main" id="{F6782FDF-3EBB-4832-AFD1-8A38C5532D88}"/>
              </a:ext>
            </a:extLst>
          </p:cNvPr>
          <p:cNvCxnSpPr>
            <a:cxnSpLocks/>
            <a:stCxn id="19463" idx="2"/>
            <a:endCxn id="19491" idx="0"/>
          </p:cNvCxnSpPr>
          <p:nvPr/>
        </p:nvCxnSpPr>
        <p:spPr bwMode="auto">
          <a:xfrm>
            <a:off x="3594100" y="3006725"/>
            <a:ext cx="1463675" cy="541338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69" name="Straight Arrow Connector 5">
            <a:extLst>
              <a:ext uri="{FF2B5EF4-FFF2-40B4-BE49-F238E27FC236}">
                <a16:creationId xmlns:a16="http://schemas.microsoft.com/office/drawing/2014/main" id="{03D4DD83-04AF-4B8F-AF50-D04BC2958102}"/>
              </a:ext>
            </a:extLst>
          </p:cNvPr>
          <p:cNvCxnSpPr>
            <a:cxnSpLocks/>
            <a:stCxn id="19463" idx="2"/>
            <a:endCxn id="19489" idx="0"/>
          </p:cNvCxnSpPr>
          <p:nvPr/>
        </p:nvCxnSpPr>
        <p:spPr bwMode="auto">
          <a:xfrm flipH="1">
            <a:off x="2138363" y="3006725"/>
            <a:ext cx="1455737" cy="509588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0" name="Straight Arrow Connector 11">
            <a:extLst>
              <a:ext uri="{FF2B5EF4-FFF2-40B4-BE49-F238E27FC236}">
                <a16:creationId xmlns:a16="http://schemas.microsoft.com/office/drawing/2014/main" id="{30C4091B-0899-4A9B-B331-6EFBBD05B5A3}"/>
              </a:ext>
            </a:extLst>
          </p:cNvPr>
          <p:cNvCxnSpPr>
            <a:cxnSpLocks/>
            <a:stCxn id="19489" idx="2"/>
            <a:endCxn id="19487" idx="0"/>
          </p:cNvCxnSpPr>
          <p:nvPr/>
        </p:nvCxnSpPr>
        <p:spPr bwMode="auto">
          <a:xfrm>
            <a:off x="2138363" y="4125913"/>
            <a:ext cx="0" cy="879475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1" name="Straight Arrow Connector 18">
            <a:extLst>
              <a:ext uri="{FF2B5EF4-FFF2-40B4-BE49-F238E27FC236}">
                <a16:creationId xmlns:a16="http://schemas.microsoft.com/office/drawing/2014/main" id="{047A7F99-74F3-4D97-A2C6-B68E9349CD74}"/>
              </a:ext>
            </a:extLst>
          </p:cNvPr>
          <p:cNvCxnSpPr>
            <a:cxnSpLocks/>
            <a:stCxn id="19491" idx="2"/>
            <a:endCxn id="19485" idx="0"/>
          </p:cNvCxnSpPr>
          <p:nvPr/>
        </p:nvCxnSpPr>
        <p:spPr bwMode="auto">
          <a:xfrm>
            <a:off x="5057775" y="4157663"/>
            <a:ext cx="0" cy="847725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72" name="TextBox 10281">
            <a:extLst>
              <a:ext uri="{FF2B5EF4-FFF2-40B4-BE49-F238E27FC236}">
                <a16:creationId xmlns:a16="http://schemas.microsoft.com/office/drawing/2014/main" id="{0DD36E85-1A6A-486A-82A3-88B07DCF8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6938" y="2495550"/>
            <a:ext cx="312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8</a:t>
            </a:r>
          </a:p>
        </p:txBody>
      </p:sp>
      <p:pic>
        <p:nvPicPr>
          <p:cNvPr id="19473" name="Picture 29">
            <a:extLst>
              <a:ext uri="{FF2B5EF4-FFF2-40B4-BE49-F238E27FC236}">
                <a16:creationId xmlns:a16="http://schemas.microsoft.com/office/drawing/2014/main" id="{B2B7408F-1481-43B9-8D67-53E4BD0DD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463" y="4297363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74" name="Picture 29">
            <a:extLst>
              <a:ext uri="{FF2B5EF4-FFF2-40B4-BE49-F238E27FC236}">
                <a16:creationId xmlns:a16="http://schemas.microsoft.com/office/drawing/2014/main" id="{1CD7134E-5E5F-400C-BAB1-DBC0926F8D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4913" y="2663825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75" name="Picture 29">
            <a:extLst>
              <a:ext uri="{FF2B5EF4-FFF2-40B4-BE49-F238E27FC236}">
                <a16:creationId xmlns:a16="http://schemas.microsoft.com/office/drawing/2014/main" id="{6D7EB2AE-779D-4387-9BE9-17B060F35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538" y="2678113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76" name="Picture 29">
            <a:extLst>
              <a:ext uri="{FF2B5EF4-FFF2-40B4-BE49-F238E27FC236}">
                <a16:creationId xmlns:a16="http://schemas.microsoft.com/office/drawing/2014/main" id="{086B01A7-54B1-4027-A026-1DA072E50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700" y="3260725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77" name="Picture 29">
            <a:extLst>
              <a:ext uri="{FF2B5EF4-FFF2-40B4-BE49-F238E27FC236}">
                <a16:creationId xmlns:a16="http://schemas.microsoft.com/office/drawing/2014/main" id="{29F82963-2294-4E81-BAFB-FEF6E37AE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3375" y="4303713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cxnSp>
        <p:nvCxnSpPr>
          <p:cNvPr id="19478" name="Straight Arrow Connector 10283">
            <a:extLst>
              <a:ext uri="{FF2B5EF4-FFF2-40B4-BE49-F238E27FC236}">
                <a16:creationId xmlns:a16="http://schemas.microsoft.com/office/drawing/2014/main" id="{0423D1B5-1ADC-461B-9710-F35C358CA75C}"/>
              </a:ext>
            </a:extLst>
          </p:cNvPr>
          <p:cNvCxnSpPr>
            <a:cxnSpLocks noChangeShapeType="1"/>
            <a:stCxn id="19489" idx="3"/>
            <a:endCxn id="19491" idx="1"/>
          </p:cNvCxnSpPr>
          <p:nvPr/>
        </p:nvCxnSpPr>
        <p:spPr bwMode="auto">
          <a:xfrm>
            <a:off x="2443163" y="3821113"/>
            <a:ext cx="2309812" cy="31750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79" name="TextBox 87">
            <a:extLst>
              <a:ext uri="{FF2B5EF4-FFF2-40B4-BE49-F238E27FC236}">
                <a16:creationId xmlns:a16="http://schemas.microsoft.com/office/drawing/2014/main" id="{53EA657E-CD0A-453B-A7A5-7ECDE24A24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4838" y="3933825"/>
            <a:ext cx="619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Max</a:t>
            </a:r>
          </a:p>
        </p:txBody>
      </p:sp>
      <p:sp>
        <p:nvSpPr>
          <p:cNvPr id="19480" name="TextBox 89">
            <a:extLst>
              <a:ext uri="{FF2B5EF4-FFF2-40B4-BE49-F238E27FC236}">
                <a16:creationId xmlns:a16="http://schemas.microsoft.com/office/drawing/2014/main" id="{E8735F89-546B-43AE-A94C-24B7661ECD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0388" y="5407025"/>
            <a:ext cx="6715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Total</a:t>
            </a:r>
          </a:p>
        </p:txBody>
      </p:sp>
      <p:sp>
        <p:nvSpPr>
          <p:cNvPr id="19481" name="TextBox 90">
            <a:extLst>
              <a:ext uri="{FF2B5EF4-FFF2-40B4-BE49-F238E27FC236}">
                <a16:creationId xmlns:a16="http://schemas.microsoft.com/office/drawing/2014/main" id="{5CF9E82F-BFDF-44FC-8ADC-9FAD74D4E6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0350" y="3668713"/>
            <a:ext cx="13716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Load	1</a:t>
            </a:r>
          </a:p>
        </p:txBody>
      </p:sp>
      <p:sp>
        <p:nvSpPr>
          <p:cNvPr id="19482" name="Rectangle 2">
            <a:extLst>
              <a:ext uri="{FF2B5EF4-FFF2-40B4-BE49-F238E27FC236}">
                <a16:creationId xmlns:a16="http://schemas.microsoft.com/office/drawing/2014/main" id="{FED2CED5-EA50-4775-808C-DB870FFB6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47763"/>
            <a:ext cx="8224838" cy="108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indent="4763"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/>
              <a:t>Observe how the marked transformer fails in this scenario: </a:t>
            </a:r>
          </a:p>
        </p:txBody>
      </p:sp>
      <p:cxnSp>
        <p:nvCxnSpPr>
          <p:cNvPr id="19483" name="Straight Arrow Connector 94">
            <a:extLst>
              <a:ext uri="{FF2B5EF4-FFF2-40B4-BE49-F238E27FC236}">
                <a16:creationId xmlns:a16="http://schemas.microsoft.com/office/drawing/2014/main" id="{AAC9E80A-D001-482B-9322-8065FBB29816}"/>
              </a:ext>
            </a:extLst>
          </p:cNvPr>
          <p:cNvCxnSpPr>
            <a:cxnSpLocks/>
          </p:cNvCxnSpPr>
          <p:nvPr/>
        </p:nvCxnSpPr>
        <p:spPr bwMode="auto">
          <a:xfrm flipH="1">
            <a:off x="2443163" y="3854450"/>
            <a:ext cx="2309812" cy="1455738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7" name="Arc 96">
            <a:extLst>
              <a:ext uri="{FF2B5EF4-FFF2-40B4-BE49-F238E27FC236}">
                <a16:creationId xmlns:a16="http://schemas.microsoft.com/office/drawing/2014/main" id="{968E3273-D9F5-4E16-8718-8BE525196D22}"/>
              </a:ext>
            </a:extLst>
          </p:cNvPr>
          <p:cNvSpPr/>
          <p:nvPr/>
        </p:nvSpPr>
        <p:spPr bwMode="auto">
          <a:xfrm rot="5400000">
            <a:off x="4112419" y="3269457"/>
            <a:ext cx="2663825" cy="1481137"/>
          </a:xfrm>
          <a:prstGeom prst="arc">
            <a:avLst/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</p:spTree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1">
            <a:extLst>
              <a:ext uri="{FF2B5EF4-FFF2-40B4-BE49-F238E27FC236}">
                <a16:creationId xmlns:a16="http://schemas.microsoft.com/office/drawing/2014/main" id="{F7995646-A10F-4F8D-8517-531231460B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Cascade: an Example</a:t>
            </a:r>
          </a:p>
        </p:txBody>
      </p:sp>
      <p:sp>
        <p:nvSpPr>
          <p:cNvPr id="21507" name="Rectangle 2">
            <a:extLst>
              <a:ext uri="{FF2B5EF4-FFF2-40B4-BE49-F238E27FC236}">
                <a16:creationId xmlns:a16="http://schemas.microsoft.com/office/drawing/2014/main" id="{1469D6EB-BCE6-47BA-B5E2-50E6694D95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147763"/>
            <a:ext cx="8224838" cy="1082675"/>
          </a:xfrm>
        </p:spPr>
        <p:txBody>
          <a:bodyPr/>
          <a:lstStyle/>
          <a:p>
            <a:pPr marL="0" indent="4763" eaLnBrk="1" hangingPunct="1">
              <a:buClrTx/>
              <a:buFontTx/>
              <a:buNone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/>
              <a:t>Observe how the marked transformer fails in this scenario: </a:t>
            </a:r>
          </a:p>
        </p:txBody>
      </p:sp>
      <p:sp>
        <p:nvSpPr>
          <p:cNvPr id="21508" name="Text Box 3">
            <a:extLst>
              <a:ext uri="{FF2B5EF4-FFF2-40B4-BE49-F238E27FC236}">
                <a16:creationId xmlns:a16="http://schemas.microsoft.com/office/drawing/2014/main" id="{F2B3E460-2372-4380-AE9F-E3C3740455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38862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Transformer</a:t>
            </a:r>
          </a:p>
        </p:txBody>
      </p:sp>
      <p:sp>
        <p:nvSpPr>
          <p:cNvPr id="21509" name="Text Box 4">
            <a:extLst>
              <a:ext uri="{FF2B5EF4-FFF2-40B4-BE49-F238E27FC236}">
                <a16:creationId xmlns:a16="http://schemas.microsoft.com/office/drawing/2014/main" id="{5FF46F3B-C271-456B-B59F-A0CF90D554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5257800"/>
            <a:ext cx="1219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Generator</a:t>
            </a:r>
          </a:p>
        </p:txBody>
      </p:sp>
      <p:pic>
        <p:nvPicPr>
          <p:cNvPr id="21510" name="Picture 5">
            <a:extLst>
              <a:ext uri="{FF2B5EF4-FFF2-40B4-BE49-F238E27FC236}">
                <a16:creationId xmlns:a16="http://schemas.microsoft.com/office/drawing/2014/main" id="{13CE5831-DC39-4C7C-8711-86168D444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5029200"/>
            <a:ext cx="990600" cy="776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1511" name="Picture 6">
            <a:extLst>
              <a:ext uri="{FF2B5EF4-FFF2-40B4-BE49-F238E27FC236}">
                <a16:creationId xmlns:a16="http://schemas.microsoft.com/office/drawing/2014/main" id="{9FDF6C70-97FE-47BB-BD50-D3A2EA7FD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0" y="3810000"/>
            <a:ext cx="60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1512" name="Picture 8">
            <a:extLst>
              <a:ext uri="{FF2B5EF4-FFF2-40B4-BE49-F238E27FC236}">
                <a16:creationId xmlns:a16="http://schemas.microsoft.com/office/drawing/2014/main" id="{308A0A07-0DB5-4C88-9DCA-7F7DF3B4D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8800" y="2230438"/>
            <a:ext cx="990600" cy="77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21513" name="Group 29">
            <a:extLst>
              <a:ext uri="{FF2B5EF4-FFF2-40B4-BE49-F238E27FC236}">
                <a16:creationId xmlns:a16="http://schemas.microsoft.com/office/drawing/2014/main" id="{C4EDB47A-DAE4-4500-862A-8377B068BAB9}"/>
              </a:ext>
            </a:extLst>
          </p:cNvPr>
          <p:cNvGrpSpPr>
            <a:grpSpLocks/>
          </p:cNvGrpSpPr>
          <p:nvPr/>
        </p:nvGrpSpPr>
        <p:grpSpPr bwMode="auto">
          <a:xfrm>
            <a:off x="4752975" y="3548063"/>
            <a:ext cx="609600" cy="609600"/>
            <a:chOff x="2971800" y="2743200"/>
            <a:chExt cx="609600" cy="609600"/>
          </a:xfrm>
        </p:grpSpPr>
        <p:pic>
          <p:nvPicPr>
            <p:cNvPr id="21542" name="Picture 9">
              <a:extLst>
                <a:ext uri="{FF2B5EF4-FFF2-40B4-BE49-F238E27FC236}">
                  <a16:creationId xmlns:a16="http://schemas.microsoft.com/office/drawing/2014/main" id="{DB6272FC-BE69-433E-ACEC-03B479D17D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1800" y="2743200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1543" name="Text Box 15">
              <a:extLst>
                <a:ext uri="{FF2B5EF4-FFF2-40B4-BE49-F238E27FC236}">
                  <a16:creationId xmlns:a16="http://schemas.microsoft.com/office/drawing/2014/main" id="{9F71CC89-CF67-4473-BAD5-152E48AD98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48000" y="28956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1</a:t>
              </a:r>
            </a:p>
          </p:txBody>
        </p:sp>
      </p:grpSp>
      <p:grpSp>
        <p:nvGrpSpPr>
          <p:cNvPr id="21514" name="Group 25">
            <a:extLst>
              <a:ext uri="{FF2B5EF4-FFF2-40B4-BE49-F238E27FC236}">
                <a16:creationId xmlns:a16="http://schemas.microsoft.com/office/drawing/2014/main" id="{B5BE010D-C3A9-4014-B22E-949B7BB4BD0D}"/>
              </a:ext>
            </a:extLst>
          </p:cNvPr>
          <p:cNvGrpSpPr>
            <a:grpSpLocks/>
          </p:cNvGrpSpPr>
          <p:nvPr/>
        </p:nvGrpSpPr>
        <p:grpSpPr bwMode="auto">
          <a:xfrm>
            <a:off x="1833563" y="3516313"/>
            <a:ext cx="609600" cy="609600"/>
            <a:chOff x="1828800" y="3962400"/>
            <a:chExt cx="609600" cy="609600"/>
          </a:xfrm>
        </p:grpSpPr>
        <p:pic>
          <p:nvPicPr>
            <p:cNvPr id="21540" name="Picture 12">
              <a:extLst>
                <a:ext uri="{FF2B5EF4-FFF2-40B4-BE49-F238E27FC236}">
                  <a16:creationId xmlns:a16="http://schemas.microsoft.com/office/drawing/2014/main" id="{78BCB198-22DF-41E4-A805-5176847C22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8800" y="3962400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1541" name="Text Box 16">
              <a:extLst>
                <a:ext uri="{FF2B5EF4-FFF2-40B4-BE49-F238E27FC236}">
                  <a16:creationId xmlns:a16="http://schemas.microsoft.com/office/drawing/2014/main" id="{9BB76FB6-D27F-4762-900C-AA5EFBE81B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3</a:t>
              </a:r>
            </a:p>
          </p:txBody>
        </p:sp>
      </p:grpSp>
      <p:grpSp>
        <p:nvGrpSpPr>
          <p:cNvPr id="21515" name="Group 26">
            <a:extLst>
              <a:ext uri="{FF2B5EF4-FFF2-40B4-BE49-F238E27FC236}">
                <a16:creationId xmlns:a16="http://schemas.microsoft.com/office/drawing/2014/main" id="{98D4C248-E8BB-4B94-A1D1-AC0764C09D79}"/>
              </a:ext>
            </a:extLst>
          </p:cNvPr>
          <p:cNvGrpSpPr>
            <a:grpSpLocks/>
          </p:cNvGrpSpPr>
          <p:nvPr/>
        </p:nvGrpSpPr>
        <p:grpSpPr bwMode="auto">
          <a:xfrm>
            <a:off x="1833563" y="5005388"/>
            <a:ext cx="609600" cy="609600"/>
            <a:chOff x="2971800" y="3962400"/>
            <a:chExt cx="609600" cy="609600"/>
          </a:xfrm>
        </p:grpSpPr>
        <p:pic>
          <p:nvPicPr>
            <p:cNvPr id="21538" name="Picture 13">
              <a:extLst>
                <a:ext uri="{FF2B5EF4-FFF2-40B4-BE49-F238E27FC236}">
                  <a16:creationId xmlns:a16="http://schemas.microsoft.com/office/drawing/2014/main" id="{B5FB2C94-E768-4D00-B4EF-83AFFE4819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1800" y="3962400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1539" name="Text Box 17">
              <a:extLst>
                <a:ext uri="{FF2B5EF4-FFF2-40B4-BE49-F238E27FC236}">
                  <a16:creationId xmlns:a16="http://schemas.microsoft.com/office/drawing/2014/main" id="{B39964A0-2A82-490B-BF13-030F5FB5FA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48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1</a:t>
              </a:r>
            </a:p>
          </p:txBody>
        </p:sp>
      </p:grpSp>
      <p:cxnSp>
        <p:nvCxnSpPr>
          <p:cNvPr id="21516" name="Straight Arrow Connector 2">
            <a:extLst>
              <a:ext uri="{FF2B5EF4-FFF2-40B4-BE49-F238E27FC236}">
                <a16:creationId xmlns:a16="http://schemas.microsoft.com/office/drawing/2014/main" id="{0E15964F-27B7-47B1-AC69-1A8A23F004E3}"/>
              </a:ext>
            </a:extLst>
          </p:cNvPr>
          <p:cNvCxnSpPr>
            <a:cxnSpLocks/>
            <a:stCxn id="21512" idx="2"/>
            <a:endCxn id="21542" idx="0"/>
          </p:cNvCxnSpPr>
          <p:nvPr/>
        </p:nvCxnSpPr>
        <p:spPr bwMode="auto">
          <a:xfrm>
            <a:off x="3594100" y="3006725"/>
            <a:ext cx="1463675" cy="541338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517" name="Straight Arrow Connector 5">
            <a:extLst>
              <a:ext uri="{FF2B5EF4-FFF2-40B4-BE49-F238E27FC236}">
                <a16:creationId xmlns:a16="http://schemas.microsoft.com/office/drawing/2014/main" id="{E1DE61F7-3C75-41C0-A949-973500C7710A}"/>
              </a:ext>
            </a:extLst>
          </p:cNvPr>
          <p:cNvCxnSpPr>
            <a:cxnSpLocks/>
            <a:stCxn id="21512" idx="2"/>
            <a:endCxn id="21540" idx="0"/>
          </p:cNvCxnSpPr>
          <p:nvPr/>
        </p:nvCxnSpPr>
        <p:spPr bwMode="auto">
          <a:xfrm flipH="1">
            <a:off x="2138363" y="3006725"/>
            <a:ext cx="1455737" cy="509588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518" name="Straight Arrow Connector 11">
            <a:extLst>
              <a:ext uri="{FF2B5EF4-FFF2-40B4-BE49-F238E27FC236}">
                <a16:creationId xmlns:a16="http://schemas.microsoft.com/office/drawing/2014/main" id="{D01CB5B3-FC69-4FC2-B850-BDD72C2FC0D5}"/>
              </a:ext>
            </a:extLst>
          </p:cNvPr>
          <p:cNvCxnSpPr>
            <a:cxnSpLocks/>
            <a:stCxn id="21540" idx="2"/>
            <a:endCxn id="21538" idx="0"/>
          </p:cNvCxnSpPr>
          <p:nvPr/>
        </p:nvCxnSpPr>
        <p:spPr bwMode="auto">
          <a:xfrm>
            <a:off x="2138363" y="4125913"/>
            <a:ext cx="0" cy="879475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519" name="Straight Arrow Connector 18">
            <a:extLst>
              <a:ext uri="{FF2B5EF4-FFF2-40B4-BE49-F238E27FC236}">
                <a16:creationId xmlns:a16="http://schemas.microsoft.com/office/drawing/2014/main" id="{384B799E-0DE9-4EAE-A1D8-1B0138E2447F}"/>
              </a:ext>
            </a:extLst>
          </p:cNvPr>
          <p:cNvCxnSpPr>
            <a:cxnSpLocks/>
            <a:stCxn id="21542" idx="2"/>
            <a:endCxn id="21534" idx="0"/>
          </p:cNvCxnSpPr>
          <p:nvPr/>
        </p:nvCxnSpPr>
        <p:spPr bwMode="auto">
          <a:xfrm>
            <a:off x="5057775" y="4157663"/>
            <a:ext cx="0" cy="847725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520" name="TextBox 10281">
            <a:extLst>
              <a:ext uri="{FF2B5EF4-FFF2-40B4-BE49-F238E27FC236}">
                <a16:creationId xmlns:a16="http://schemas.microsoft.com/office/drawing/2014/main" id="{5AAA9684-D4E6-4EC6-BF9F-D021D3C09F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6938" y="2495550"/>
            <a:ext cx="312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8</a:t>
            </a:r>
          </a:p>
        </p:txBody>
      </p:sp>
      <p:pic>
        <p:nvPicPr>
          <p:cNvPr id="21521" name="Picture 29">
            <a:extLst>
              <a:ext uri="{FF2B5EF4-FFF2-40B4-BE49-F238E27FC236}">
                <a16:creationId xmlns:a16="http://schemas.microsoft.com/office/drawing/2014/main" id="{04E4FCE3-E91D-4E4B-A070-528906CC70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538" y="2678113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1522" name="Picture 29">
            <a:extLst>
              <a:ext uri="{FF2B5EF4-FFF2-40B4-BE49-F238E27FC236}">
                <a16:creationId xmlns:a16="http://schemas.microsoft.com/office/drawing/2014/main" id="{C8F43CBA-FCAC-40E4-8C68-A9D3BA722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3375" y="4303713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21523" name="Group 1">
            <a:extLst>
              <a:ext uri="{FF2B5EF4-FFF2-40B4-BE49-F238E27FC236}">
                <a16:creationId xmlns:a16="http://schemas.microsoft.com/office/drawing/2014/main" id="{EE400563-EC5B-4D7C-B15F-17A4022A2A30}"/>
              </a:ext>
            </a:extLst>
          </p:cNvPr>
          <p:cNvGrpSpPr>
            <a:grpSpLocks/>
          </p:cNvGrpSpPr>
          <p:nvPr/>
        </p:nvGrpSpPr>
        <p:grpSpPr bwMode="auto">
          <a:xfrm>
            <a:off x="1644650" y="3402013"/>
            <a:ext cx="985838" cy="909637"/>
            <a:chOff x="1656805" y="3329474"/>
            <a:chExt cx="985838" cy="909639"/>
          </a:xfrm>
        </p:grpSpPr>
        <p:sp>
          <p:nvSpPr>
            <p:cNvPr id="21536" name="Line 18">
              <a:extLst>
                <a:ext uri="{FF2B5EF4-FFF2-40B4-BE49-F238E27FC236}">
                  <a16:creationId xmlns:a16="http://schemas.microsoft.com/office/drawing/2014/main" id="{018D816D-B928-48FF-B6F6-4EF86171E0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656805" y="3329475"/>
              <a:ext cx="985838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37" name="Line 17">
              <a:extLst>
                <a:ext uri="{FF2B5EF4-FFF2-40B4-BE49-F238E27FC236}">
                  <a16:creationId xmlns:a16="http://schemas.microsoft.com/office/drawing/2014/main" id="{912CE950-CE9E-48CA-B784-8F36C22105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4742" y="3329474"/>
              <a:ext cx="969963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cxnSp>
        <p:nvCxnSpPr>
          <p:cNvPr id="21524" name="Straight Arrow Connector 36">
            <a:extLst>
              <a:ext uri="{FF2B5EF4-FFF2-40B4-BE49-F238E27FC236}">
                <a16:creationId xmlns:a16="http://schemas.microsoft.com/office/drawing/2014/main" id="{4E7D932D-A686-428A-9C11-86573AB0CBB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43163" y="3821113"/>
            <a:ext cx="2309812" cy="31750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525" name="TextBox 37">
            <a:extLst>
              <a:ext uri="{FF2B5EF4-FFF2-40B4-BE49-F238E27FC236}">
                <a16:creationId xmlns:a16="http://schemas.microsoft.com/office/drawing/2014/main" id="{E06DEC45-9AE6-4674-BDB9-F5444DCE0F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4838" y="3933825"/>
            <a:ext cx="619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Max</a:t>
            </a:r>
          </a:p>
        </p:txBody>
      </p:sp>
      <p:sp>
        <p:nvSpPr>
          <p:cNvPr id="21526" name="TextBox 39">
            <a:extLst>
              <a:ext uri="{FF2B5EF4-FFF2-40B4-BE49-F238E27FC236}">
                <a16:creationId xmlns:a16="http://schemas.microsoft.com/office/drawing/2014/main" id="{D46685A0-65E7-48B9-B87F-D7FBCE1181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0388" y="5407025"/>
            <a:ext cx="6715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Total</a:t>
            </a:r>
          </a:p>
        </p:txBody>
      </p:sp>
      <p:sp>
        <p:nvSpPr>
          <p:cNvPr id="21527" name="TextBox 40">
            <a:extLst>
              <a:ext uri="{FF2B5EF4-FFF2-40B4-BE49-F238E27FC236}">
                <a16:creationId xmlns:a16="http://schemas.microsoft.com/office/drawing/2014/main" id="{C124B638-AB03-4DB8-90C1-2439C93231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0350" y="3668713"/>
            <a:ext cx="137160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Load	1</a:t>
            </a:r>
          </a:p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	+	1</a:t>
            </a:r>
          </a:p>
        </p:txBody>
      </p:sp>
      <p:cxnSp>
        <p:nvCxnSpPr>
          <p:cNvPr id="21528" name="Straight Arrow Connector 41">
            <a:extLst>
              <a:ext uri="{FF2B5EF4-FFF2-40B4-BE49-F238E27FC236}">
                <a16:creationId xmlns:a16="http://schemas.microsoft.com/office/drawing/2014/main" id="{C2A14C9C-6424-436F-B5E8-ECBEACC00D6D}"/>
              </a:ext>
            </a:extLst>
          </p:cNvPr>
          <p:cNvCxnSpPr>
            <a:cxnSpLocks/>
          </p:cNvCxnSpPr>
          <p:nvPr/>
        </p:nvCxnSpPr>
        <p:spPr bwMode="auto">
          <a:xfrm flipH="1">
            <a:off x="2443163" y="3854450"/>
            <a:ext cx="2309812" cy="1455738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1529" name="Picture 29">
            <a:extLst>
              <a:ext uri="{FF2B5EF4-FFF2-40B4-BE49-F238E27FC236}">
                <a16:creationId xmlns:a16="http://schemas.microsoft.com/office/drawing/2014/main" id="{2EE91997-3E19-400C-BF85-633C76C70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1838" y="4156075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5" name="Arc 44">
            <a:extLst>
              <a:ext uri="{FF2B5EF4-FFF2-40B4-BE49-F238E27FC236}">
                <a16:creationId xmlns:a16="http://schemas.microsoft.com/office/drawing/2014/main" id="{02F86ECC-964A-40FF-8C0E-521CD930C00C}"/>
              </a:ext>
            </a:extLst>
          </p:cNvPr>
          <p:cNvSpPr/>
          <p:nvPr/>
        </p:nvSpPr>
        <p:spPr bwMode="auto">
          <a:xfrm rot="5400000">
            <a:off x="500063" y="795338"/>
            <a:ext cx="3727450" cy="7165975"/>
          </a:xfrm>
          <a:prstGeom prst="arc">
            <a:avLst>
              <a:gd name="adj1" fmla="val 16200000"/>
              <a:gd name="adj2" fmla="val 0"/>
            </a:avLst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  <p:sp>
        <p:nvSpPr>
          <p:cNvPr id="46" name="Arc 45">
            <a:extLst>
              <a:ext uri="{FF2B5EF4-FFF2-40B4-BE49-F238E27FC236}">
                <a16:creationId xmlns:a16="http://schemas.microsoft.com/office/drawing/2014/main" id="{93FB8252-A123-4D50-BDD8-25049B4CAD57}"/>
              </a:ext>
            </a:extLst>
          </p:cNvPr>
          <p:cNvSpPr/>
          <p:nvPr/>
        </p:nvSpPr>
        <p:spPr bwMode="auto">
          <a:xfrm rot="5400000">
            <a:off x="4474369" y="3631407"/>
            <a:ext cx="1939925" cy="1481137"/>
          </a:xfrm>
          <a:prstGeom prst="arc">
            <a:avLst/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  <p:sp>
        <p:nvSpPr>
          <p:cNvPr id="47" name="Arc 46">
            <a:extLst>
              <a:ext uri="{FF2B5EF4-FFF2-40B4-BE49-F238E27FC236}">
                <a16:creationId xmlns:a16="http://schemas.microsoft.com/office/drawing/2014/main" id="{DD2B8602-D527-45B3-956F-5A6E3751E9E9}"/>
              </a:ext>
            </a:extLst>
          </p:cNvPr>
          <p:cNvSpPr/>
          <p:nvPr/>
        </p:nvSpPr>
        <p:spPr bwMode="auto">
          <a:xfrm rot="10800000">
            <a:off x="2093913" y="4999038"/>
            <a:ext cx="425450" cy="1217612"/>
          </a:xfrm>
          <a:prstGeom prst="arc">
            <a:avLst/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  <p:grpSp>
        <p:nvGrpSpPr>
          <p:cNvPr id="21533" name="Group 27">
            <a:extLst>
              <a:ext uri="{FF2B5EF4-FFF2-40B4-BE49-F238E27FC236}">
                <a16:creationId xmlns:a16="http://schemas.microsoft.com/office/drawing/2014/main" id="{AFBE9DD2-2EE3-486E-B8B6-BB3C8C461733}"/>
              </a:ext>
            </a:extLst>
          </p:cNvPr>
          <p:cNvGrpSpPr>
            <a:grpSpLocks/>
          </p:cNvGrpSpPr>
          <p:nvPr/>
        </p:nvGrpSpPr>
        <p:grpSpPr bwMode="auto">
          <a:xfrm>
            <a:off x="4752975" y="5005388"/>
            <a:ext cx="609600" cy="609600"/>
            <a:chOff x="4114800" y="4015014"/>
            <a:chExt cx="609600" cy="609600"/>
          </a:xfrm>
        </p:grpSpPr>
        <p:pic>
          <p:nvPicPr>
            <p:cNvPr id="21534" name="Picture 11">
              <a:extLst>
                <a:ext uri="{FF2B5EF4-FFF2-40B4-BE49-F238E27FC236}">
                  <a16:creationId xmlns:a16="http://schemas.microsoft.com/office/drawing/2014/main" id="{F30FED45-263B-45CD-A5DF-4194C32026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4800" y="4015014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1535" name="Text Box 18">
              <a:extLst>
                <a:ext uri="{FF2B5EF4-FFF2-40B4-BE49-F238E27FC236}">
                  <a16:creationId xmlns:a16="http://schemas.microsoft.com/office/drawing/2014/main" id="{D46A1234-18A7-4E97-962F-971CA01A6D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1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1</a:t>
              </a:r>
            </a:p>
          </p:txBody>
        </p:sp>
      </p:grpSp>
    </p:spTree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3">
            <a:extLst>
              <a:ext uri="{FF2B5EF4-FFF2-40B4-BE49-F238E27FC236}">
                <a16:creationId xmlns:a16="http://schemas.microsoft.com/office/drawing/2014/main" id="{69408CE2-303B-4378-AB2F-6160BEBC5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975" y="354965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5" name="Rectangle 1">
            <a:extLst>
              <a:ext uri="{FF2B5EF4-FFF2-40B4-BE49-F238E27FC236}">
                <a16:creationId xmlns:a16="http://schemas.microsoft.com/office/drawing/2014/main" id="{23271C08-1D20-4D50-AA59-B5D87174DC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Cascade: an Example</a:t>
            </a:r>
          </a:p>
        </p:txBody>
      </p:sp>
      <p:sp>
        <p:nvSpPr>
          <p:cNvPr id="23556" name="Text Box 3">
            <a:extLst>
              <a:ext uri="{FF2B5EF4-FFF2-40B4-BE49-F238E27FC236}">
                <a16:creationId xmlns:a16="http://schemas.microsoft.com/office/drawing/2014/main" id="{4BA0291B-DD69-4421-8404-AEF63F0951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38862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Transformer</a:t>
            </a:r>
          </a:p>
        </p:txBody>
      </p:sp>
      <p:sp>
        <p:nvSpPr>
          <p:cNvPr id="23557" name="Text Box 4">
            <a:extLst>
              <a:ext uri="{FF2B5EF4-FFF2-40B4-BE49-F238E27FC236}">
                <a16:creationId xmlns:a16="http://schemas.microsoft.com/office/drawing/2014/main" id="{A7A8871F-2FE8-4D18-AC4D-F4CE85CBE9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5257800"/>
            <a:ext cx="1219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Generator</a:t>
            </a:r>
          </a:p>
        </p:txBody>
      </p:sp>
      <p:pic>
        <p:nvPicPr>
          <p:cNvPr id="23558" name="Picture 5">
            <a:extLst>
              <a:ext uri="{FF2B5EF4-FFF2-40B4-BE49-F238E27FC236}">
                <a16:creationId xmlns:a16="http://schemas.microsoft.com/office/drawing/2014/main" id="{67BA3B30-BC10-4C82-861D-80D792DFA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5029200"/>
            <a:ext cx="990600" cy="776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3559" name="Picture 6">
            <a:extLst>
              <a:ext uri="{FF2B5EF4-FFF2-40B4-BE49-F238E27FC236}">
                <a16:creationId xmlns:a16="http://schemas.microsoft.com/office/drawing/2014/main" id="{F177BEA9-C798-41A4-B38D-9BB0995F6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0" y="3810000"/>
            <a:ext cx="60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3560" name="Picture 8">
            <a:extLst>
              <a:ext uri="{FF2B5EF4-FFF2-40B4-BE49-F238E27FC236}">
                <a16:creationId xmlns:a16="http://schemas.microsoft.com/office/drawing/2014/main" id="{C684E29A-1543-4807-8BA8-8A64B39EE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8800" y="2230438"/>
            <a:ext cx="990600" cy="77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3561" name="Text Box 15">
            <a:extLst>
              <a:ext uri="{FF2B5EF4-FFF2-40B4-BE49-F238E27FC236}">
                <a16:creationId xmlns:a16="http://schemas.microsoft.com/office/drawing/2014/main" id="{082B936E-7B74-4E32-9535-BA8FF5FF5E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9175" y="3700463"/>
            <a:ext cx="457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1</a:t>
            </a:r>
          </a:p>
        </p:txBody>
      </p:sp>
      <p:grpSp>
        <p:nvGrpSpPr>
          <p:cNvPr id="23562" name="Group 25">
            <a:extLst>
              <a:ext uri="{FF2B5EF4-FFF2-40B4-BE49-F238E27FC236}">
                <a16:creationId xmlns:a16="http://schemas.microsoft.com/office/drawing/2014/main" id="{6DCF34EA-5FD3-4080-B319-8598B013F623}"/>
              </a:ext>
            </a:extLst>
          </p:cNvPr>
          <p:cNvGrpSpPr>
            <a:grpSpLocks/>
          </p:cNvGrpSpPr>
          <p:nvPr/>
        </p:nvGrpSpPr>
        <p:grpSpPr bwMode="auto">
          <a:xfrm>
            <a:off x="1833563" y="3516313"/>
            <a:ext cx="609600" cy="609600"/>
            <a:chOff x="1828800" y="3962400"/>
            <a:chExt cx="609600" cy="609600"/>
          </a:xfrm>
        </p:grpSpPr>
        <p:pic>
          <p:nvPicPr>
            <p:cNvPr id="23590" name="Picture 12">
              <a:extLst>
                <a:ext uri="{FF2B5EF4-FFF2-40B4-BE49-F238E27FC236}">
                  <a16:creationId xmlns:a16="http://schemas.microsoft.com/office/drawing/2014/main" id="{EC9C38BF-A51B-42E4-BA17-2ECFA3B431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8800" y="3962400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3591" name="Text Box 16">
              <a:extLst>
                <a:ext uri="{FF2B5EF4-FFF2-40B4-BE49-F238E27FC236}">
                  <a16:creationId xmlns:a16="http://schemas.microsoft.com/office/drawing/2014/main" id="{51C36A6A-A6CE-4212-9786-27667A35EE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3</a:t>
              </a:r>
            </a:p>
          </p:txBody>
        </p:sp>
      </p:grpSp>
      <p:grpSp>
        <p:nvGrpSpPr>
          <p:cNvPr id="23563" name="Group 26">
            <a:extLst>
              <a:ext uri="{FF2B5EF4-FFF2-40B4-BE49-F238E27FC236}">
                <a16:creationId xmlns:a16="http://schemas.microsoft.com/office/drawing/2014/main" id="{BBD2FDCD-E294-40E5-906F-01DF9D8365C7}"/>
              </a:ext>
            </a:extLst>
          </p:cNvPr>
          <p:cNvGrpSpPr>
            <a:grpSpLocks/>
          </p:cNvGrpSpPr>
          <p:nvPr/>
        </p:nvGrpSpPr>
        <p:grpSpPr bwMode="auto">
          <a:xfrm>
            <a:off x="1833563" y="5005388"/>
            <a:ext cx="609600" cy="609600"/>
            <a:chOff x="2971800" y="3962400"/>
            <a:chExt cx="609600" cy="609600"/>
          </a:xfrm>
        </p:grpSpPr>
        <p:pic>
          <p:nvPicPr>
            <p:cNvPr id="23588" name="Picture 13">
              <a:extLst>
                <a:ext uri="{FF2B5EF4-FFF2-40B4-BE49-F238E27FC236}">
                  <a16:creationId xmlns:a16="http://schemas.microsoft.com/office/drawing/2014/main" id="{A9308419-F892-4FC9-A962-05806C3917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1800" y="3962400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3589" name="Text Box 17">
              <a:extLst>
                <a:ext uri="{FF2B5EF4-FFF2-40B4-BE49-F238E27FC236}">
                  <a16:creationId xmlns:a16="http://schemas.microsoft.com/office/drawing/2014/main" id="{578B0839-5D66-4CEE-9E06-23B5285428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48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1</a:t>
              </a:r>
            </a:p>
          </p:txBody>
        </p:sp>
      </p:grpSp>
      <p:cxnSp>
        <p:nvCxnSpPr>
          <p:cNvPr id="23564" name="Straight Arrow Connector 2">
            <a:extLst>
              <a:ext uri="{FF2B5EF4-FFF2-40B4-BE49-F238E27FC236}">
                <a16:creationId xmlns:a16="http://schemas.microsoft.com/office/drawing/2014/main" id="{DCA1B46E-9EB1-4BCD-A6B6-CDE567A3A5F7}"/>
              </a:ext>
            </a:extLst>
          </p:cNvPr>
          <p:cNvCxnSpPr>
            <a:cxnSpLocks/>
            <a:stCxn id="23560" idx="2"/>
          </p:cNvCxnSpPr>
          <p:nvPr/>
        </p:nvCxnSpPr>
        <p:spPr bwMode="auto">
          <a:xfrm>
            <a:off x="3594100" y="3006725"/>
            <a:ext cx="1463675" cy="541338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565" name="Straight Arrow Connector 5">
            <a:extLst>
              <a:ext uri="{FF2B5EF4-FFF2-40B4-BE49-F238E27FC236}">
                <a16:creationId xmlns:a16="http://schemas.microsoft.com/office/drawing/2014/main" id="{035E37CF-4D22-4993-A05F-48B5752F59DB}"/>
              </a:ext>
            </a:extLst>
          </p:cNvPr>
          <p:cNvCxnSpPr>
            <a:cxnSpLocks/>
            <a:stCxn id="23560" idx="2"/>
            <a:endCxn id="23590" idx="0"/>
          </p:cNvCxnSpPr>
          <p:nvPr/>
        </p:nvCxnSpPr>
        <p:spPr bwMode="auto">
          <a:xfrm flipH="1">
            <a:off x="2138363" y="3006725"/>
            <a:ext cx="1455737" cy="509588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566" name="Straight Arrow Connector 11">
            <a:extLst>
              <a:ext uri="{FF2B5EF4-FFF2-40B4-BE49-F238E27FC236}">
                <a16:creationId xmlns:a16="http://schemas.microsoft.com/office/drawing/2014/main" id="{63B70363-DB20-4A83-8793-633CFF916D64}"/>
              </a:ext>
            </a:extLst>
          </p:cNvPr>
          <p:cNvCxnSpPr>
            <a:cxnSpLocks/>
            <a:stCxn id="23590" idx="2"/>
            <a:endCxn id="23588" idx="0"/>
          </p:cNvCxnSpPr>
          <p:nvPr/>
        </p:nvCxnSpPr>
        <p:spPr bwMode="auto">
          <a:xfrm>
            <a:off x="2138363" y="4125913"/>
            <a:ext cx="0" cy="879475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567" name="Straight Arrow Connector 18">
            <a:extLst>
              <a:ext uri="{FF2B5EF4-FFF2-40B4-BE49-F238E27FC236}">
                <a16:creationId xmlns:a16="http://schemas.microsoft.com/office/drawing/2014/main" id="{A98CD690-4033-4A9E-AD77-20ECAE2B8100}"/>
              </a:ext>
            </a:extLst>
          </p:cNvPr>
          <p:cNvCxnSpPr>
            <a:cxnSpLocks/>
            <a:endCxn id="23584" idx="0"/>
          </p:cNvCxnSpPr>
          <p:nvPr/>
        </p:nvCxnSpPr>
        <p:spPr bwMode="auto">
          <a:xfrm>
            <a:off x="5057775" y="4157663"/>
            <a:ext cx="0" cy="847725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568" name="TextBox 10281">
            <a:extLst>
              <a:ext uri="{FF2B5EF4-FFF2-40B4-BE49-F238E27FC236}">
                <a16:creationId xmlns:a16="http://schemas.microsoft.com/office/drawing/2014/main" id="{889B0CC7-9A86-4A5F-A52F-B0CDC4C154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6938" y="2495550"/>
            <a:ext cx="312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8</a:t>
            </a:r>
          </a:p>
        </p:txBody>
      </p:sp>
      <p:pic>
        <p:nvPicPr>
          <p:cNvPr id="23569" name="Picture 29">
            <a:extLst>
              <a:ext uri="{FF2B5EF4-FFF2-40B4-BE49-F238E27FC236}">
                <a16:creationId xmlns:a16="http://schemas.microsoft.com/office/drawing/2014/main" id="{1B82F0BD-57CC-4475-A51D-3F1E4B1B6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538" y="2678113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3570" name="Picture 29">
            <a:extLst>
              <a:ext uri="{FF2B5EF4-FFF2-40B4-BE49-F238E27FC236}">
                <a16:creationId xmlns:a16="http://schemas.microsoft.com/office/drawing/2014/main" id="{CC08AC72-9D67-41C5-B8FF-3B4EC6B4A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3375" y="4303713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23571" name="Group 1">
            <a:extLst>
              <a:ext uri="{FF2B5EF4-FFF2-40B4-BE49-F238E27FC236}">
                <a16:creationId xmlns:a16="http://schemas.microsoft.com/office/drawing/2014/main" id="{AE8AC050-4DCB-4889-BCBF-F61DA50A3382}"/>
              </a:ext>
            </a:extLst>
          </p:cNvPr>
          <p:cNvGrpSpPr>
            <a:grpSpLocks/>
          </p:cNvGrpSpPr>
          <p:nvPr/>
        </p:nvGrpSpPr>
        <p:grpSpPr bwMode="auto">
          <a:xfrm>
            <a:off x="1644650" y="3402013"/>
            <a:ext cx="985838" cy="909637"/>
            <a:chOff x="1656805" y="3329474"/>
            <a:chExt cx="985838" cy="909639"/>
          </a:xfrm>
        </p:grpSpPr>
        <p:sp>
          <p:nvSpPr>
            <p:cNvPr id="23586" name="Line 18">
              <a:extLst>
                <a:ext uri="{FF2B5EF4-FFF2-40B4-BE49-F238E27FC236}">
                  <a16:creationId xmlns:a16="http://schemas.microsoft.com/office/drawing/2014/main" id="{117B916B-5394-45EF-8AF0-1A6F061382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656805" y="3329475"/>
              <a:ext cx="985838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587" name="Line 17">
              <a:extLst>
                <a:ext uri="{FF2B5EF4-FFF2-40B4-BE49-F238E27FC236}">
                  <a16:creationId xmlns:a16="http://schemas.microsoft.com/office/drawing/2014/main" id="{F1C9FD53-87BE-4558-8208-55DC933473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4742" y="3329474"/>
              <a:ext cx="969963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cxnSp>
        <p:nvCxnSpPr>
          <p:cNvPr id="23572" name="Straight Arrow Connector 36">
            <a:extLst>
              <a:ext uri="{FF2B5EF4-FFF2-40B4-BE49-F238E27FC236}">
                <a16:creationId xmlns:a16="http://schemas.microsoft.com/office/drawing/2014/main" id="{BAA37DBD-2E6F-413D-A892-242D7C81F2B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43163" y="3821113"/>
            <a:ext cx="2309812" cy="31750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573" name="TextBox 4">
            <a:extLst>
              <a:ext uri="{FF2B5EF4-FFF2-40B4-BE49-F238E27FC236}">
                <a16:creationId xmlns:a16="http://schemas.microsoft.com/office/drawing/2014/main" id="{FAE84659-04AB-4068-A105-6C04E9CC9E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0350" y="3668713"/>
            <a:ext cx="13716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Load	1</a:t>
            </a:r>
          </a:p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	+	1</a:t>
            </a:r>
          </a:p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		2</a:t>
            </a:r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FBE6FA5A-5F82-473E-9253-C116C45BF2B5}"/>
              </a:ext>
            </a:extLst>
          </p:cNvPr>
          <p:cNvSpPr/>
          <p:nvPr/>
        </p:nvSpPr>
        <p:spPr bwMode="auto">
          <a:xfrm rot="5400000">
            <a:off x="4474369" y="3631407"/>
            <a:ext cx="1939925" cy="1481137"/>
          </a:xfrm>
          <a:prstGeom prst="arc">
            <a:avLst/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  <p:sp>
        <p:nvSpPr>
          <p:cNvPr id="23575" name="TextBox 7">
            <a:extLst>
              <a:ext uri="{FF2B5EF4-FFF2-40B4-BE49-F238E27FC236}">
                <a16:creationId xmlns:a16="http://schemas.microsoft.com/office/drawing/2014/main" id="{AE23F5DD-51CA-4E8D-8FBB-7286F5AB90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4838" y="3933825"/>
            <a:ext cx="619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Max</a:t>
            </a:r>
          </a:p>
        </p:txBody>
      </p:sp>
      <p:sp>
        <p:nvSpPr>
          <p:cNvPr id="23576" name="TextBox 38">
            <a:extLst>
              <a:ext uri="{FF2B5EF4-FFF2-40B4-BE49-F238E27FC236}">
                <a16:creationId xmlns:a16="http://schemas.microsoft.com/office/drawing/2014/main" id="{7D38B920-A16B-4DFA-94C8-F6FA76EB25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0388" y="5407025"/>
            <a:ext cx="6715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Total</a:t>
            </a:r>
          </a:p>
        </p:txBody>
      </p:sp>
      <p:sp>
        <p:nvSpPr>
          <p:cNvPr id="23577" name="Rectangle 2">
            <a:extLst>
              <a:ext uri="{FF2B5EF4-FFF2-40B4-BE49-F238E27FC236}">
                <a16:creationId xmlns:a16="http://schemas.microsoft.com/office/drawing/2014/main" id="{49BBE639-FC3F-4189-B118-05653F757A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47763"/>
            <a:ext cx="8224838" cy="108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indent="4763"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/>
              <a:t>Observe how the marked transformer fails in this scenario: </a:t>
            </a:r>
          </a:p>
        </p:txBody>
      </p:sp>
      <p:cxnSp>
        <p:nvCxnSpPr>
          <p:cNvPr id="23578" name="Straight Arrow Connector 41">
            <a:extLst>
              <a:ext uri="{FF2B5EF4-FFF2-40B4-BE49-F238E27FC236}">
                <a16:creationId xmlns:a16="http://schemas.microsoft.com/office/drawing/2014/main" id="{1A69F83A-A385-4BC9-8E16-5AE283856C14}"/>
              </a:ext>
            </a:extLst>
          </p:cNvPr>
          <p:cNvCxnSpPr>
            <a:cxnSpLocks/>
            <a:stCxn id="23554" idx="1"/>
            <a:endCxn id="23588" idx="3"/>
          </p:cNvCxnSpPr>
          <p:nvPr/>
        </p:nvCxnSpPr>
        <p:spPr bwMode="auto">
          <a:xfrm flipH="1">
            <a:off x="2443163" y="3854450"/>
            <a:ext cx="2309812" cy="1455738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3579" name="Picture 29">
            <a:extLst>
              <a:ext uri="{FF2B5EF4-FFF2-40B4-BE49-F238E27FC236}">
                <a16:creationId xmlns:a16="http://schemas.microsoft.com/office/drawing/2014/main" id="{1A851124-309E-42F7-BA82-FF182597C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1838" y="4156075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7" name="Arc 46">
            <a:extLst>
              <a:ext uri="{FF2B5EF4-FFF2-40B4-BE49-F238E27FC236}">
                <a16:creationId xmlns:a16="http://schemas.microsoft.com/office/drawing/2014/main" id="{4102439B-5748-4699-BA14-B700ED98306C}"/>
              </a:ext>
            </a:extLst>
          </p:cNvPr>
          <p:cNvSpPr/>
          <p:nvPr/>
        </p:nvSpPr>
        <p:spPr bwMode="auto">
          <a:xfrm rot="5400000">
            <a:off x="576263" y="776287"/>
            <a:ext cx="3727450" cy="7165975"/>
          </a:xfrm>
          <a:prstGeom prst="arc">
            <a:avLst>
              <a:gd name="adj1" fmla="val 16200000"/>
              <a:gd name="adj2" fmla="val 0"/>
            </a:avLst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1EE27F77-98D1-4BFA-8605-848EA0261E1B}"/>
              </a:ext>
            </a:extLst>
          </p:cNvPr>
          <p:cNvSpPr/>
          <p:nvPr/>
        </p:nvSpPr>
        <p:spPr bwMode="auto">
          <a:xfrm rot="10800000">
            <a:off x="2093913" y="4999038"/>
            <a:ext cx="425450" cy="1217612"/>
          </a:xfrm>
          <a:prstGeom prst="arc">
            <a:avLst/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  <p:grpSp>
        <p:nvGrpSpPr>
          <p:cNvPr id="23582" name="Group 27">
            <a:extLst>
              <a:ext uri="{FF2B5EF4-FFF2-40B4-BE49-F238E27FC236}">
                <a16:creationId xmlns:a16="http://schemas.microsoft.com/office/drawing/2014/main" id="{1801BEDC-569B-4AEE-B879-77FE27CA12E1}"/>
              </a:ext>
            </a:extLst>
          </p:cNvPr>
          <p:cNvGrpSpPr>
            <a:grpSpLocks/>
          </p:cNvGrpSpPr>
          <p:nvPr/>
        </p:nvGrpSpPr>
        <p:grpSpPr bwMode="auto">
          <a:xfrm>
            <a:off x="4752975" y="5005388"/>
            <a:ext cx="609600" cy="609600"/>
            <a:chOff x="4114800" y="4015014"/>
            <a:chExt cx="609600" cy="609600"/>
          </a:xfrm>
        </p:grpSpPr>
        <p:pic>
          <p:nvPicPr>
            <p:cNvPr id="23584" name="Picture 11">
              <a:extLst>
                <a:ext uri="{FF2B5EF4-FFF2-40B4-BE49-F238E27FC236}">
                  <a16:creationId xmlns:a16="http://schemas.microsoft.com/office/drawing/2014/main" id="{485680B2-76D3-4170-85B4-57F2D9148A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4800" y="4015014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3585" name="Text Box 18">
              <a:extLst>
                <a:ext uri="{FF2B5EF4-FFF2-40B4-BE49-F238E27FC236}">
                  <a16:creationId xmlns:a16="http://schemas.microsoft.com/office/drawing/2014/main" id="{A1B41062-1C2C-4259-98E4-C7BABEEBB7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1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1</a:t>
              </a:r>
            </a:p>
          </p:txBody>
        </p:sp>
      </p:grpSp>
      <p:cxnSp>
        <p:nvCxnSpPr>
          <p:cNvPr id="23583" name="Straight Connector 15">
            <a:extLst>
              <a:ext uri="{FF2B5EF4-FFF2-40B4-BE49-F238E27FC236}">
                <a16:creationId xmlns:a16="http://schemas.microsoft.com/office/drawing/2014/main" id="{02B01B9D-8D34-458E-9A64-2033C46FCC21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413375" y="4267200"/>
            <a:ext cx="1368425" cy="0"/>
          </a:xfrm>
          <a:prstGeom prst="line">
            <a:avLst/>
          </a:prstGeom>
          <a:noFill/>
          <a:ln w="31750" algn="ctr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37">
            <a:extLst>
              <a:ext uri="{FF2B5EF4-FFF2-40B4-BE49-F238E27FC236}">
                <a16:creationId xmlns:a16="http://schemas.microsoft.com/office/drawing/2014/main" id="{3023733E-6723-471A-AB02-655170699815}"/>
              </a:ext>
            </a:extLst>
          </p:cNvPr>
          <p:cNvGrpSpPr>
            <a:grpSpLocks/>
          </p:cNvGrpSpPr>
          <p:nvPr/>
        </p:nvGrpSpPr>
        <p:grpSpPr bwMode="auto">
          <a:xfrm>
            <a:off x="4752975" y="3548063"/>
            <a:ext cx="609600" cy="609600"/>
            <a:chOff x="2971800" y="2743200"/>
            <a:chExt cx="609600" cy="609600"/>
          </a:xfrm>
        </p:grpSpPr>
        <p:pic>
          <p:nvPicPr>
            <p:cNvPr id="25640" name="Picture 9">
              <a:extLst>
                <a:ext uri="{FF2B5EF4-FFF2-40B4-BE49-F238E27FC236}">
                  <a16:creationId xmlns:a16="http://schemas.microsoft.com/office/drawing/2014/main" id="{3DDD69B6-3F61-435C-A8C4-F86EF0D689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1800" y="2743200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5641" name="Text Box 15">
              <a:extLst>
                <a:ext uri="{FF2B5EF4-FFF2-40B4-BE49-F238E27FC236}">
                  <a16:creationId xmlns:a16="http://schemas.microsoft.com/office/drawing/2014/main" id="{A7F9C3F0-F25C-4E3C-852E-414A789500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48000" y="28956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1</a:t>
              </a:r>
            </a:p>
          </p:txBody>
        </p:sp>
      </p:grpSp>
      <p:sp>
        <p:nvSpPr>
          <p:cNvPr id="25603" name="Rectangle 1">
            <a:extLst>
              <a:ext uri="{FF2B5EF4-FFF2-40B4-BE49-F238E27FC236}">
                <a16:creationId xmlns:a16="http://schemas.microsoft.com/office/drawing/2014/main" id="{5BD2D49F-2186-4261-8B6E-BB83B5C6D4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Cascade: an Example</a:t>
            </a: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697F7835-5489-4CF8-90C5-383F6A8144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147763"/>
            <a:ext cx="8224838" cy="1195387"/>
          </a:xfrm>
        </p:spPr>
        <p:txBody>
          <a:bodyPr/>
          <a:lstStyle/>
          <a:p>
            <a:pPr marL="341313" indent="-339725" eaLnBrk="1" hangingPunct="1">
              <a:buClrTx/>
              <a:buFontTx/>
              <a:buNone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The initial failure causes a domino effect (cascade).</a:t>
            </a:r>
          </a:p>
        </p:txBody>
      </p:sp>
      <p:sp>
        <p:nvSpPr>
          <p:cNvPr id="25605" name="Text Box 3">
            <a:extLst>
              <a:ext uri="{FF2B5EF4-FFF2-40B4-BE49-F238E27FC236}">
                <a16:creationId xmlns:a16="http://schemas.microsoft.com/office/drawing/2014/main" id="{2109F5B3-D149-407B-B1DA-90C13274F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38862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Transformer</a:t>
            </a:r>
          </a:p>
        </p:txBody>
      </p:sp>
      <p:sp>
        <p:nvSpPr>
          <p:cNvPr id="25606" name="Text Box 4">
            <a:extLst>
              <a:ext uri="{FF2B5EF4-FFF2-40B4-BE49-F238E27FC236}">
                <a16:creationId xmlns:a16="http://schemas.microsoft.com/office/drawing/2014/main" id="{E613604A-2136-4734-BDC2-7B0528E549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5257800"/>
            <a:ext cx="1219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Generator</a:t>
            </a:r>
          </a:p>
        </p:txBody>
      </p:sp>
      <p:pic>
        <p:nvPicPr>
          <p:cNvPr id="25607" name="Picture 5">
            <a:extLst>
              <a:ext uri="{FF2B5EF4-FFF2-40B4-BE49-F238E27FC236}">
                <a16:creationId xmlns:a16="http://schemas.microsoft.com/office/drawing/2014/main" id="{B1DC3905-C317-484E-A80C-A6FC567C7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5029200"/>
            <a:ext cx="990600" cy="776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6">
            <a:extLst>
              <a:ext uri="{FF2B5EF4-FFF2-40B4-BE49-F238E27FC236}">
                <a16:creationId xmlns:a16="http://schemas.microsoft.com/office/drawing/2014/main" id="{97A69069-6DE4-41EE-8A44-5D306AC06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0" y="3810000"/>
            <a:ext cx="60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9" name="Picture 8">
            <a:extLst>
              <a:ext uri="{FF2B5EF4-FFF2-40B4-BE49-F238E27FC236}">
                <a16:creationId xmlns:a16="http://schemas.microsoft.com/office/drawing/2014/main" id="{7E1D5CAB-A366-4865-AD30-5674076BB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8800" y="2230438"/>
            <a:ext cx="990600" cy="77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25610" name="Group 25">
            <a:extLst>
              <a:ext uri="{FF2B5EF4-FFF2-40B4-BE49-F238E27FC236}">
                <a16:creationId xmlns:a16="http://schemas.microsoft.com/office/drawing/2014/main" id="{58B076C1-3ED1-4E11-B11C-45168BB6B8CB}"/>
              </a:ext>
            </a:extLst>
          </p:cNvPr>
          <p:cNvGrpSpPr>
            <a:grpSpLocks/>
          </p:cNvGrpSpPr>
          <p:nvPr/>
        </p:nvGrpSpPr>
        <p:grpSpPr bwMode="auto">
          <a:xfrm>
            <a:off x="1833563" y="3516313"/>
            <a:ext cx="609600" cy="609600"/>
            <a:chOff x="1828800" y="3962400"/>
            <a:chExt cx="609600" cy="609600"/>
          </a:xfrm>
        </p:grpSpPr>
        <p:pic>
          <p:nvPicPr>
            <p:cNvPr id="25638" name="Picture 12">
              <a:extLst>
                <a:ext uri="{FF2B5EF4-FFF2-40B4-BE49-F238E27FC236}">
                  <a16:creationId xmlns:a16="http://schemas.microsoft.com/office/drawing/2014/main" id="{6E4C5F7D-2E29-40A2-8598-54B51D13E2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8800" y="3962400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5639" name="Text Box 16">
              <a:extLst>
                <a:ext uri="{FF2B5EF4-FFF2-40B4-BE49-F238E27FC236}">
                  <a16:creationId xmlns:a16="http://schemas.microsoft.com/office/drawing/2014/main" id="{669D02CD-3971-47F4-8BF2-0B6718B8AF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3</a:t>
              </a:r>
            </a:p>
          </p:txBody>
        </p:sp>
      </p:grpSp>
      <p:grpSp>
        <p:nvGrpSpPr>
          <p:cNvPr id="25611" name="Group 26">
            <a:extLst>
              <a:ext uri="{FF2B5EF4-FFF2-40B4-BE49-F238E27FC236}">
                <a16:creationId xmlns:a16="http://schemas.microsoft.com/office/drawing/2014/main" id="{648511BB-11B6-4299-BD38-1D4B56CE7E7F}"/>
              </a:ext>
            </a:extLst>
          </p:cNvPr>
          <p:cNvGrpSpPr>
            <a:grpSpLocks/>
          </p:cNvGrpSpPr>
          <p:nvPr/>
        </p:nvGrpSpPr>
        <p:grpSpPr bwMode="auto">
          <a:xfrm>
            <a:off x="1833563" y="5005388"/>
            <a:ext cx="609600" cy="609600"/>
            <a:chOff x="2971800" y="3962400"/>
            <a:chExt cx="609600" cy="609600"/>
          </a:xfrm>
        </p:grpSpPr>
        <p:pic>
          <p:nvPicPr>
            <p:cNvPr id="25636" name="Picture 13">
              <a:extLst>
                <a:ext uri="{FF2B5EF4-FFF2-40B4-BE49-F238E27FC236}">
                  <a16:creationId xmlns:a16="http://schemas.microsoft.com/office/drawing/2014/main" id="{5F428A19-029D-45BF-9D96-9A13B2D60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1800" y="3962400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5637" name="Text Box 17">
              <a:extLst>
                <a:ext uri="{FF2B5EF4-FFF2-40B4-BE49-F238E27FC236}">
                  <a16:creationId xmlns:a16="http://schemas.microsoft.com/office/drawing/2014/main" id="{2D64BBC8-1CA5-4F64-A4A2-CE996A0B4B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48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2</a:t>
              </a:r>
            </a:p>
          </p:txBody>
        </p:sp>
      </p:grpSp>
      <p:grpSp>
        <p:nvGrpSpPr>
          <p:cNvPr id="25612" name="Group 27">
            <a:extLst>
              <a:ext uri="{FF2B5EF4-FFF2-40B4-BE49-F238E27FC236}">
                <a16:creationId xmlns:a16="http://schemas.microsoft.com/office/drawing/2014/main" id="{3D07F9F1-D749-4191-9E9E-74C6C16C92CB}"/>
              </a:ext>
            </a:extLst>
          </p:cNvPr>
          <p:cNvGrpSpPr>
            <a:grpSpLocks/>
          </p:cNvGrpSpPr>
          <p:nvPr/>
        </p:nvGrpSpPr>
        <p:grpSpPr bwMode="auto">
          <a:xfrm>
            <a:off x="4752975" y="5005388"/>
            <a:ext cx="609600" cy="609600"/>
            <a:chOff x="4114800" y="4015014"/>
            <a:chExt cx="609600" cy="609600"/>
          </a:xfrm>
        </p:grpSpPr>
        <p:pic>
          <p:nvPicPr>
            <p:cNvPr id="25634" name="Picture 11">
              <a:extLst>
                <a:ext uri="{FF2B5EF4-FFF2-40B4-BE49-F238E27FC236}">
                  <a16:creationId xmlns:a16="http://schemas.microsoft.com/office/drawing/2014/main" id="{8AEC05AC-719D-4667-B793-A880D15C46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4800" y="4015014"/>
              <a:ext cx="609600" cy="609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5635" name="Text Box 18">
              <a:extLst>
                <a:ext uri="{FF2B5EF4-FFF2-40B4-BE49-F238E27FC236}">
                  <a16:creationId xmlns:a16="http://schemas.microsoft.com/office/drawing/2014/main" id="{91DC62A0-A2DD-4B16-9FCF-3AA9BD6A69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1000" y="4114800"/>
              <a:ext cx="4572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spcBef>
                  <a:spcPts val="8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32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>
                <a:spcBef>
                  <a:spcPts val="7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8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>
                <a:spcBef>
                  <a:spcPts val="6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4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>
                <a:spcBef>
                  <a:spcPts val="500"/>
                </a:spcBef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50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200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ts val="1125"/>
                </a:spcBef>
                <a:buClrTx/>
                <a:buFontTx/>
                <a:buNone/>
              </a:pPr>
              <a:r>
                <a:rPr lang="en-US" altLang="en-US" sz="1800"/>
                <a:t>2</a:t>
              </a:r>
            </a:p>
          </p:txBody>
        </p:sp>
      </p:grpSp>
      <p:cxnSp>
        <p:nvCxnSpPr>
          <p:cNvPr id="25613" name="Straight Arrow Connector 2">
            <a:extLst>
              <a:ext uri="{FF2B5EF4-FFF2-40B4-BE49-F238E27FC236}">
                <a16:creationId xmlns:a16="http://schemas.microsoft.com/office/drawing/2014/main" id="{CA9D1298-F13A-443D-B4CC-C39FDAA490F1}"/>
              </a:ext>
            </a:extLst>
          </p:cNvPr>
          <p:cNvCxnSpPr>
            <a:cxnSpLocks/>
            <a:stCxn id="25609" idx="2"/>
          </p:cNvCxnSpPr>
          <p:nvPr/>
        </p:nvCxnSpPr>
        <p:spPr bwMode="auto">
          <a:xfrm>
            <a:off x="3594100" y="3006725"/>
            <a:ext cx="1463675" cy="541338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14" name="Straight Arrow Connector 5">
            <a:extLst>
              <a:ext uri="{FF2B5EF4-FFF2-40B4-BE49-F238E27FC236}">
                <a16:creationId xmlns:a16="http://schemas.microsoft.com/office/drawing/2014/main" id="{17CD1596-0C93-4F24-97B4-AEC7DF225D55}"/>
              </a:ext>
            </a:extLst>
          </p:cNvPr>
          <p:cNvCxnSpPr>
            <a:cxnSpLocks/>
            <a:stCxn id="25609" idx="2"/>
            <a:endCxn id="25638" idx="0"/>
          </p:cNvCxnSpPr>
          <p:nvPr/>
        </p:nvCxnSpPr>
        <p:spPr bwMode="auto">
          <a:xfrm flipH="1">
            <a:off x="2138363" y="3006725"/>
            <a:ext cx="1455737" cy="509588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15" name="Straight Arrow Connector 11">
            <a:extLst>
              <a:ext uri="{FF2B5EF4-FFF2-40B4-BE49-F238E27FC236}">
                <a16:creationId xmlns:a16="http://schemas.microsoft.com/office/drawing/2014/main" id="{0F79262B-7BF3-48A1-A724-692BF0BB3D3F}"/>
              </a:ext>
            </a:extLst>
          </p:cNvPr>
          <p:cNvCxnSpPr>
            <a:cxnSpLocks/>
            <a:stCxn id="25638" idx="2"/>
            <a:endCxn id="25636" idx="0"/>
          </p:cNvCxnSpPr>
          <p:nvPr/>
        </p:nvCxnSpPr>
        <p:spPr bwMode="auto">
          <a:xfrm>
            <a:off x="2138363" y="4125913"/>
            <a:ext cx="0" cy="879475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16" name="Straight Arrow Connector 18">
            <a:extLst>
              <a:ext uri="{FF2B5EF4-FFF2-40B4-BE49-F238E27FC236}">
                <a16:creationId xmlns:a16="http://schemas.microsoft.com/office/drawing/2014/main" id="{E7BD6CF5-074C-4034-B2E7-6B7A1C2DB569}"/>
              </a:ext>
            </a:extLst>
          </p:cNvPr>
          <p:cNvCxnSpPr>
            <a:cxnSpLocks/>
            <a:endCxn id="25634" idx="0"/>
          </p:cNvCxnSpPr>
          <p:nvPr/>
        </p:nvCxnSpPr>
        <p:spPr bwMode="auto">
          <a:xfrm>
            <a:off x="5057775" y="4157663"/>
            <a:ext cx="0" cy="847725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617" name="TextBox 10281">
            <a:extLst>
              <a:ext uri="{FF2B5EF4-FFF2-40B4-BE49-F238E27FC236}">
                <a16:creationId xmlns:a16="http://schemas.microsoft.com/office/drawing/2014/main" id="{10328629-D000-4D21-B6C4-5F983E29EF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6938" y="2495550"/>
            <a:ext cx="312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8</a:t>
            </a:r>
          </a:p>
        </p:txBody>
      </p:sp>
      <p:grpSp>
        <p:nvGrpSpPr>
          <p:cNvPr id="25618" name="Group 1">
            <a:extLst>
              <a:ext uri="{FF2B5EF4-FFF2-40B4-BE49-F238E27FC236}">
                <a16:creationId xmlns:a16="http://schemas.microsoft.com/office/drawing/2014/main" id="{AA6AFB74-0DF0-40C5-AF2E-CD2DF7017EE9}"/>
              </a:ext>
            </a:extLst>
          </p:cNvPr>
          <p:cNvGrpSpPr>
            <a:grpSpLocks/>
          </p:cNvGrpSpPr>
          <p:nvPr/>
        </p:nvGrpSpPr>
        <p:grpSpPr bwMode="auto">
          <a:xfrm>
            <a:off x="1644650" y="3402013"/>
            <a:ext cx="985838" cy="909637"/>
            <a:chOff x="1656805" y="3329474"/>
            <a:chExt cx="985838" cy="909639"/>
          </a:xfrm>
        </p:grpSpPr>
        <p:sp>
          <p:nvSpPr>
            <p:cNvPr id="25632" name="Line 18">
              <a:extLst>
                <a:ext uri="{FF2B5EF4-FFF2-40B4-BE49-F238E27FC236}">
                  <a16:creationId xmlns:a16="http://schemas.microsoft.com/office/drawing/2014/main" id="{B7A8144D-4B57-454C-9371-F93788DBE9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656805" y="3329475"/>
              <a:ext cx="985838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3" name="Line 17">
              <a:extLst>
                <a:ext uri="{FF2B5EF4-FFF2-40B4-BE49-F238E27FC236}">
                  <a16:creationId xmlns:a16="http://schemas.microsoft.com/office/drawing/2014/main" id="{24D759F5-CCD6-4727-AFA8-67C624B449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4742" y="3329474"/>
              <a:ext cx="969963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cxnSp>
        <p:nvCxnSpPr>
          <p:cNvPr id="25619" name="Straight Arrow Connector 36">
            <a:extLst>
              <a:ext uri="{FF2B5EF4-FFF2-40B4-BE49-F238E27FC236}">
                <a16:creationId xmlns:a16="http://schemas.microsoft.com/office/drawing/2014/main" id="{1411D4FC-BDCF-4A3E-82F8-94618EAC457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43163" y="3821113"/>
            <a:ext cx="2309812" cy="31750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5620" name="Group 32">
            <a:extLst>
              <a:ext uri="{FF2B5EF4-FFF2-40B4-BE49-F238E27FC236}">
                <a16:creationId xmlns:a16="http://schemas.microsoft.com/office/drawing/2014/main" id="{363F6E79-5299-49A5-8695-B5FDBA8416F4}"/>
              </a:ext>
            </a:extLst>
          </p:cNvPr>
          <p:cNvGrpSpPr>
            <a:grpSpLocks/>
          </p:cNvGrpSpPr>
          <p:nvPr/>
        </p:nvGrpSpPr>
        <p:grpSpPr bwMode="auto">
          <a:xfrm>
            <a:off x="4570413" y="3397250"/>
            <a:ext cx="985837" cy="909638"/>
            <a:chOff x="1656805" y="3329474"/>
            <a:chExt cx="985838" cy="909639"/>
          </a:xfrm>
        </p:grpSpPr>
        <p:sp>
          <p:nvSpPr>
            <p:cNvPr id="25630" name="Line 18">
              <a:extLst>
                <a:ext uri="{FF2B5EF4-FFF2-40B4-BE49-F238E27FC236}">
                  <a16:creationId xmlns:a16="http://schemas.microsoft.com/office/drawing/2014/main" id="{A83CB4FD-5633-4480-B90A-C857F5FF63E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656805" y="3329475"/>
              <a:ext cx="985838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1" name="Line 17">
              <a:extLst>
                <a:ext uri="{FF2B5EF4-FFF2-40B4-BE49-F238E27FC236}">
                  <a16:creationId xmlns:a16="http://schemas.microsoft.com/office/drawing/2014/main" id="{BF1AD209-54BF-4578-B3C9-DD9D1445E6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4742" y="3329474"/>
              <a:ext cx="969963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5621" name="TextBox 40">
            <a:extLst>
              <a:ext uri="{FF2B5EF4-FFF2-40B4-BE49-F238E27FC236}">
                <a16:creationId xmlns:a16="http://schemas.microsoft.com/office/drawing/2014/main" id="{5AF8973B-4477-4B78-8434-BDD69565F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4838" y="3933825"/>
            <a:ext cx="619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Max</a:t>
            </a:r>
          </a:p>
        </p:txBody>
      </p:sp>
      <p:sp>
        <p:nvSpPr>
          <p:cNvPr id="25622" name="TextBox 41">
            <a:extLst>
              <a:ext uri="{FF2B5EF4-FFF2-40B4-BE49-F238E27FC236}">
                <a16:creationId xmlns:a16="http://schemas.microsoft.com/office/drawing/2014/main" id="{3A662281-2C55-4495-BF89-82DD5C0457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0388" y="5407025"/>
            <a:ext cx="6715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/>
              <a:t>Total</a:t>
            </a:r>
          </a:p>
        </p:txBody>
      </p:sp>
      <p:cxnSp>
        <p:nvCxnSpPr>
          <p:cNvPr id="25623" name="Straight Arrow Connector 44">
            <a:extLst>
              <a:ext uri="{FF2B5EF4-FFF2-40B4-BE49-F238E27FC236}">
                <a16:creationId xmlns:a16="http://schemas.microsoft.com/office/drawing/2014/main" id="{1817998F-19B0-4032-9FEF-9DA58871CAE0}"/>
              </a:ext>
            </a:extLst>
          </p:cNvPr>
          <p:cNvCxnSpPr>
            <a:cxnSpLocks/>
          </p:cNvCxnSpPr>
          <p:nvPr/>
        </p:nvCxnSpPr>
        <p:spPr bwMode="auto">
          <a:xfrm flipH="1">
            <a:off x="2443163" y="3854450"/>
            <a:ext cx="2309812" cy="1455738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5624" name="Group 32">
            <a:extLst>
              <a:ext uri="{FF2B5EF4-FFF2-40B4-BE49-F238E27FC236}">
                <a16:creationId xmlns:a16="http://schemas.microsoft.com/office/drawing/2014/main" id="{E8D182FD-67F6-4E0E-A24F-D93141FC007F}"/>
              </a:ext>
            </a:extLst>
          </p:cNvPr>
          <p:cNvGrpSpPr>
            <a:grpSpLocks/>
          </p:cNvGrpSpPr>
          <p:nvPr/>
        </p:nvGrpSpPr>
        <p:grpSpPr bwMode="auto">
          <a:xfrm>
            <a:off x="1620838" y="4856163"/>
            <a:ext cx="985837" cy="909637"/>
            <a:chOff x="1656805" y="3329474"/>
            <a:chExt cx="985838" cy="909639"/>
          </a:xfrm>
        </p:grpSpPr>
        <p:sp>
          <p:nvSpPr>
            <p:cNvPr id="25628" name="Line 18">
              <a:extLst>
                <a:ext uri="{FF2B5EF4-FFF2-40B4-BE49-F238E27FC236}">
                  <a16:creationId xmlns:a16="http://schemas.microsoft.com/office/drawing/2014/main" id="{B3322C34-1B70-491E-A9B9-A54BD34BA9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656805" y="3329475"/>
              <a:ext cx="985838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29" name="Line 17">
              <a:extLst>
                <a:ext uri="{FF2B5EF4-FFF2-40B4-BE49-F238E27FC236}">
                  <a16:creationId xmlns:a16="http://schemas.microsoft.com/office/drawing/2014/main" id="{05398E2D-98D7-42EE-9CB6-1719E37313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4742" y="3329474"/>
              <a:ext cx="969963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5625" name="Group 32">
            <a:extLst>
              <a:ext uri="{FF2B5EF4-FFF2-40B4-BE49-F238E27FC236}">
                <a16:creationId xmlns:a16="http://schemas.microsoft.com/office/drawing/2014/main" id="{B0AB518A-0B74-4D81-9472-5EB400D0E4D4}"/>
              </a:ext>
            </a:extLst>
          </p:cNvPr>
          <p:cNvGrpSpPr>
            <a:grpSpLocks/>
          </p:cNvGrpSpPr>
          <p:nvPr/>
        </p:nvGrpSpPr>
        <p:grpSpPr bwMode="auto">
          <a:xfrm>
            <a:off x="4594225" y="4887913"/>
            <a:ext cx="985838" cy="909637"/>
            <a:chOff x="1656805" y="3329474"/>
            <a:chExt cx="985838" cy="909639"/>
          </a:xfrm>
        </p:grpSpPr>
        <p:sp>
          <p:nvSpPr>
            <p:cNvPr id="25626" name="Line 18">
              <a:extLst>
                <a:ext uri="{FF2B5EF4-FFF2-40B4-BE49-F238E27FC236}">
                  <a16:creationId xmlns:a16="http://schemas.microsoft.com/office/drawing/2014/main" id="{BF0553F5-CE71-455C-BE85-F308F8F85D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656805" y="3329475"/>
              <a:ext cx="985838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27" name="Line 17">
              <a:extLst>
                <a:ext uri="{FF2B5EF4-FFF2-40B4-BE49-F238E27FC236}">
                  <a16:creationId xmlns:a16="http://schemas.microsoft.com/office/drawing/2014/main" id="{4AF4BDEC-7E30-4581-8496-B76ECDD851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4742" y="3329474"/>
              <a:ext cx="969963" cy="909638"/>
            </a:xfrm>
            <a:prstGeom prst="line">
              <a:avLst/>
            </a:prstGeom>
            <a:noFill/>
            <a:ln w="76320" cap="sq">
              <a:solidFill>
                <a:srgbClr val="9966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6CF89-1BFB-4B29-9EBB-D29021A5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F45F0-D7A4-42BC-B7A1-47FA31B81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How can we determine the cascading failure point of a system?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CFF7A5-2570-4025-9470-A9AD46D60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2933888"/>
            <a:ext cx="3352800" cy="334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357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>
            <a:extLst>
              <a:ext uri="{FF2B5EF4-FFF2-40B4-BE49-F238E27FC236}">
                <a16:creationId xmlns:a16="http://schemas.microsoft.com/office/drawing/2014/main" id="{ABE0F02D-A5EA-4A46-8747-399072F49B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Research Problem</a:t>
            </a:r>
          </a:p>
        </p:txBody>
      </p:sp>
      <p:sp>
        <p:nvSpPr>
          <p:cNvPr id="27651" name="Content Placeholder 2">
            <a:extLst>
              <a:ext uri="{FF2B5EF4-FFF2-40B4-BE49-F238E27FC236}">
                <a16:creationId xmlns:a16="http://schemas.microsoft.com/office/drawing/2014/main" id="{523DD56E-3A04-47DC-845E-C0476B4F706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What is our problem?</a:t>
            </a:r>
          </a:p>
          <a:p>
            <a:endParaRPr lang="en-US" altLang="en-US" dirty="0"/>
          </a:p>
          <a:p>
            <a:r>
              <a:rPr lang="en-US" altLang="en-US" dirty="0"/>
              <a:t>We need to find out what the most vulnerable points in the grid are, so that we can protect it from potential attacks.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1">
            <a:extLst>
              <a:ext uri="{FF2B5EF4-FFF2-40B4-BE49-F238E27FC236}">
                <a16:creationId xmlns:a16="http://schemas.microsoft.com/office/drawing/2014/main" id="{771FB037-83DA-47A0-ABB2-0CD03377FA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What Can We Do?</a:t>
            </a:r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8C689EC0-66B3-40CB-8508-960DB19A2F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4838" cy="4521200"/>
          </a:xfrm>
        </p:spPr>
        <p:txBody>
          <a:bodyPr/>
          <a:lstStyle/>
          <a:p>
            <a:pPr marL="339725" indent="-339725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/>
              <a:t>Think like the attacker.</a:t>
            </a:r>
          </a:p>
          <a:p>
            <a:pPr lvl="3" indent="-227013" eaLnBrk="1" hangingPunct="1">
              <a:buClrTx/>
              <a:buFontTx/>
              <a:buNone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endParaRPr lang="en-US" altLang="en-US"/>
          </a:p>
        </p:txBody>
      </p:sp>
      <p:pic>
        <p:nvPicPr>
          <p:cNvPr id="3" name="Picture 2" descr="A person sitting in front of a computer&#10;&#10;Description automatically generated">
            <a:extLst>
              <a:ext uri="{FF2B5EF4-FFF2-40B4-BE49-F238E27FC236}">
                <a16:creationId xmlns:a16="http://schemas.microsoft.com/office/drawing/2014/main" id="{A7B279A3-5970-44F0-BDF3-08C8CB72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3352800"/>
            <a:ext cx="4877911" cy="3048695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0C51969-B09A-487D-8E79-89703D972A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1600200"/>
            <a:ext cx="2801842" cy="2381565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1">
            <a:extLst>
              <a:ext uri="{FF2B5EF4-FFF2-40B4-BE49-F238E27FC236}">
                <a16:creationId xmlns:a16="http://schemas.microsoft.com/office/drawing/2014/main" id="{8E3BF904-994C-437A-A2CE-228A8F6894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Thinking Like an Attacker</a:t>
            </a:r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44027020-0F29-4BB8-B6C2-3F972E904D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4838" cy="4521200"/>
          </a:xfrm>
        </p:spPr>
        <p:txBody>
          <a:bodyPr/>
          <a:lstStyle/>
          <a:p>
            <a:pPr marL="739775" lvl="1" indent="-282575" eaLnBrk="1" hangingPunct="1">
              <a:buClr>
                <a:srgbClr val="FFFFFF"/>
              </a:buClr>
              <a:buFont typeface="Times New Roman" panose="02020603050405020304" pitchFamily="18" charset="0"/>
              <a:buChar char="–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Attackers have finite time/money.</a:t>
            </a:r>
          </a:p>
          <a:p>
            <a:pPr marL="739775" lvl="1" indent="-282575" eaLnBrk="1" hangingPunct="1">
              <a:buClr>
                <a:srgbClr val="FFFFFF"/>
              </a:buClr>
              <a:buFont typeface="Times New Roman" panose="02020603050405020304" pitchFamily="18" charset="0"/>
              <a:buChar char="–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Their attacks need to count.</a:t>
            </a:r>
          </a:p>
        </p:txBody>
      </p:sp>
      <p:sp>
        <p:nvSpPr>
          <p:cNvPr id="4" name="Line 1">
            <a:extLst>
              <a:ext uri="{FF2B5EF4-FFF2-40B4-BE49-F238E27FC236}">
                <a16:creationId xmlns:a16="http://schemas.microsoft.com/office/drawing/2014/main" id="{BCAC6772-32DB-4B78-91C9-AE7222446835}"/>
              </a:ext>
            </a:extLst>
          </p:cNvPr>
          <p:cNvSpPr>
            <a:spLocks noChangeShapeType="1"/>
          </p:cNvSpPr>
          <p:nvPr/>
        </p:nvSpPr>
        <p:spPr bwMode="auto">
          <a:xfrm>
            <a:off x="2958592" y="4454551"/>
            <a:ext cx="801504" cy="324869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2">
            <a:extLst>
              <a:ext uri="{FF2B5EF4-FFF2-40B4-BE49-F238E27FC236}">
                <a16:creationId xmlns:a16="http://schemas.microsoft.com/office/drawing/2014/main" id="{A996F6DC-4221-492C-BF47-D02311E829B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07388" y="4523158"/>
            <a:ext cx="1419883" cy="149702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38C8C46B-966C-4CDA-93CA-ECF66A39756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958592" y="3921763"/>
            <a:ext cx="854362" cy="379721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5">
            <a:extLst>
              <a:ext uri="{FF2B5EF4-FFF2-40B4-BE49-F238E27FC236}">
                <a16:creationId xmlns:a16="http://schemas.microsoft.com/office/drawing/2014/main" id="{22B1E480-474B-4D8F-BE04-373651BAD8DC}"/>
              </a:ext>
            </a:extLst>
          </p:cNvPr>
          <p:cNvSpPr>
            <a:spLocks noChangeShapeType="1"/>
          </p:cNvSpPr>
          <p:nvPr/>
        </p:nvSpPr>
        <p:spPr bwMode="auto">
          <a:xfrm>
            <a:off x="4517919" y="3921763"/>
            <a:ext cx="1419877" cy="277372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1A1610-80EC-443C-B163-B1E9E7F294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375" y="3814089"/>
            <a:ext cx="1273921" cy="1157588"/>
          </a:xfrm>
          <a:prstGeom prst="rect">
            <a:avLst/>
          </a:prstGeom>
        </p:spPr>
      </p:pic>
      <p:pic>
        <p:nvPicPr>
          <p:cNvPr id="9" name="Picture 8" descr="Hospital">
            <a:extLst>
              <a:ext uri="{FF2B5EF4-FFF2-40B4-BE49-F238E27FC236}">
                <a16:creationId xmlns:a16="http://schemas.microsoft.com/office/drawing/2014/main" id="{63D0D380-6AE4-49BF-AD31-5B2AF973BA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3071" y="3899997"/>
            <a:ext cx="1039188" cy="10391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44CDD0-F5AD-43CF-87CF-19F402DDCD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421" y="3443826"/>
            <a:ext cx="995725" cy="7370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741532-C1B7-4B6B-96EF-4CD18FB256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7830" y="4500940"/>
            <a:ext cx="993814" cy="73584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5A46F02-54DE-4FC2-826F-4BE4F7439687}"/>
              </a:ext>
            </a:extLst>
          </p:cNvPr>
          <p:cNvCxnSpPr>
            <a:cxnSpLocks/>
          </p:cNvCxnSpPr>
          <p:nvPr/>
        </p:nvCxnSpPr>
        <p:spPr bwMode="auto">
          <a:xfrm>
            <a:off x="4155767" y="4180041"/>
            <a:ext cx="1" cy="277372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" name="Picture 13" descr="Purdue Fort Wayne">
            <a:extLst>
              <a:ext uri="{FF2B5EF4-FFF2-40B4-BE49-F238E27FC236}">
                <a16:creationId xmlns:a16="http://schemas.microsoft.com/office/drawing/2014/main" id="{26EDDF8F-C62A-4A96-AB8B-4CE9E7FB76D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631" y="2022635"/>
            <a:ext cx="1522231" cy="1521476"/>
          </a:xfrm>
          <a:prstGeom prst="rect">
            <a:avLst/>
          </a:prstGeom>
        </p:spPr>
      </p:pic>
      <p:sp>
        <p:nvSpPr>
          <p:cNvPr id="15" name="Line 2">
            <a:extLst>
              <a:ext uri="{FF2B5EF4-FFF2-40B4-BE49-F238E27FC236}">
                <a16:creationId xmlns:a16="http://schemas.microsoft.com/office/drawing/2014/main" id="{A3911E4C-E4F7-4B52-9A81-41B33A53EE7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03008" y="2938957"/>
            <a:ext cx="1424263" cy="555675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2">
            <a:extLst>
              <a:ext uri="{FF2B5EF4-FFF2-40B4-BE49-F238E27FC236}">
                <a16:creationId xmlns:a16="http://schemas.microsoft.com/office/drawing/2014/main" id="{191B2F40-0371-4D22-B395-66465B3EEC4B}"/>
              </a:ext>
            </a:extLst>
          </p:cNvPr>
          <p:cNvSpPr>
            <a:spLocks noChangeShapeType="1"/>
          </p:cNvSpPr>
          <p:nvPr/>
        </p:nvSpPr>
        <p:spPr bwMode="auto">
          <a:xfrm>
            <a:off x="4424919" y="5157056"/>
            <a:ext cx="1419883" cy="689084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3" name="Picture 22" descr="Wyatt Ward">
            <a:extLst>
              <a:ext uri="{FF2B5EF4-FFF2-40B4-BE49-F238E27FC236}">
                <a16:creationId xmlns:a16="http://schemas.microsoft.com/office/drawing/2014/main" id="{345D195B-B697-4212-935F-1297351095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681" y="5470686"/>
            <a:ext cx="1009749" cy="1009749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050DDF19-7C79-49DF-BB01-977CDB709271}"/>
              </a:ext>
            </a:extLst>
          </p:cNvPr>
          <p:cNvSpPr txBox="1"/>
          <p:nvPr/>
        </p:nvSpPr>
        <p:spPr>
          <a:xfrm>
            <a:off x="5895705" y="3307786"/>
            <a:ext cx="1200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University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E8304DF-F58E-4192-A19B-375C483757D3}"/>
              </a:ext>
            </a:extLst>
          </p:cNvPr>
          <p:cNvSpPr txBox="1"/>
          <p:nvPr/>
        </p:nvSpPr>
        <p:spPr>
          <a:xfrm>
            <a:off x="5982484" y="4847149"/>
            <a:ext cx="1039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Hospital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6310362-BB0E-4106-9DAA-B1C9F1BDA062}"/>
              </a:ext>
            </a:extLst>
          </p:cNvPr>
          <p:cNvSpPr txBox="1"/>
          <p:nvPr/>
        </p:nvSpPr>
        <p:spPr>
          <a:xfrm>
            <a:off x="5883761" y="6398696"/>
            <a:ext cx="1191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Individual</a:t>
            </a:r>
          </a:p>
        </p:txBody>
      </p:sp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>
            <a:extLst>
              <a:ext uri="{FF2B5EF4-FFF2-40B4-BE49-F238E27FC236}">
                <a16:creationId xmlns:a16="http://schemas.microsoft.com/office/drawing/2014/main" id="{D10B0372-BBDF-40AA-B9FC-A7B6B243AF5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Consider, if you Will…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4298BBAA-632B-4095-9EA4-AFDBDC48A2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334963" indent="-334963" eaLnBrk="1" hangingPunct="1">
              <a:buClr>
                <a:srgbClr val="FFFFFF"/>
              </a:buClr>
              <a:buFont typeface="Arial" panose="020B0604020202020204" pitchFamily="34" charset="0"/>
              <a:buChar char="•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altLang="en-US"/>
              <a:t>Power interruptions can cripple…</a:t>
            </a:r>
          </a:p>
          <a:p>
            <a:pPr marL="735013" lvl="1" indent="-277813" eaLnBrk="1" hangingPunct="1">
              <a:buClr>
                <a:srgbClr val="FFFFFF"/>
              </a:buClr>
              <a:buFont typeface="Arial" panose="020B0604020202020204" pitchFamily="34" charset="0"/>
              <a:buChar char="–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altLang="en-US"/>
              <a:t>Payment processors</a:t>
            </a:r>
          </a:p>
          <a:p>
            <a:pPr marL="735013" lvl="1" indent="-277813" eaLnBrk="1" hangingPunct="1">
              <a:buClr>
                <a:srgbClr val="FFFFFF"/>
              </a:buClr>
              <a:buFont typeface="Arial" panose="020B0604020202020204" pitchFamily="34" charset="0"/>
              <a:buChar char="–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altLang="en-US"/>
              <a:t>Students submitting homework at the last minute</a:t>
            </a:r>
          </a:p>
          <a:p>
            <a:pPr marL="735013" lvl="1" indent="-277813" eaLnBrk="1" hangingPunct="1">
              <a:buClr>
                <a:srgbClr val="FFFFFF"/>
              </a:buClr>
              <a:buFont typeface="Arial" panose="020B0604020202020204" pitchFamily="34" charset="0"/>
              <a:buChar char="–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altLang="en-US"/>
              <a:t>Sewage pumps</a:t>
            </a:r>
          </a:p>
          <a:p>
            <a:pPr marL="735013" lvl="1" indent="-277813" eaLnBrk="1" hangingPunct="1">
              <a:buClr>
                <a:srgbClr val="FFFFFF"/>
              </a:buClr>
              <a:buFont typeface="Arial" panose="020B0604020202020204" pitchFamily="34" charset="0"/>
              <a:buChar char="–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altLang="en-US"/>
              <a:t>Medical equipment</a:t>
            </a:r>
          </a:p>
          <a:p>
            <a:pPr marL="735013" lvl="1" indent="-277813" eaLnBrk="1" hangingPunct="1">
              <a:buClr>
                <a:srgbClr val="FFFFFF"/>
              </a:buClr>
              <a:buFont typeface="Arial" panose="020B0604020202020204" pitchFamily="34" charset="0"/>
              <a:buChar char="–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altLang="en-US"/>
              <a:t>Significant portions of infrastructure for extended periods</a:t>
            </a:r>
          </a:p>
          <a:p>
            <a:pPr marL="735013" lvl="1" indent="-277813" eaLnBrk="1" hangingPunct="1">
              <a:buClr>
                <a:srgbClr val="FFFFFF"/>
              </a:buClr>
              <a:buFont typeface="Arial" panose="020B0604020202020204" pitchFamily="34" charset="0"/>
              <a:buChar char="–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altLang="en-US"/>
              <a:t>Cellular networks (911 calls)</a:t>
            </a:r>
          </a:p>
        </p:txBody>
      </p:sp>
      <p:pic>
        <p:nvPicPr>
          <p:cNvPr id="4099" name="Picture 3">
            <a:extLst>
              <a:ext uri="{FF2B5EF4-FFF2-40B4-BE49-F238E27FC236}">
                <a16:creationId xmlns:a16="http://schemas.microsoft.com/office/drawing/2014/main" id="{E13688CE-A160-4240-A666-9B8D39EF9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724400"/>
            <a:ext cx="38100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7" dur="500"/>
                                        <p:tgtEl>
                                          <p:spTgt spid="40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2" dur="500"/>
                                        <p:tgtEl>
                                          <p:spTgt spid="40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7" dur="500"/>
                                        <p:tgtEl>
                                          <p:spTgt spid="40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2" dur="500"/>
                                        <p:tgtEl>
                                          <p:spTgt spid="40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7" dur="500"/>
                                        <p:tgtEl>
                                          <p:spTgt spid="40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9" presetID="4" presetClass="entr" presetSubtype="16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 additive="repl"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 additive="repl">
                                        <p:cTn id="31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36" dur="500"/>
                                        <p:tgtEl>
                                          <p:spTgt spid="40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A5906969-511F-49BE-B96F-696A3E2E92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748" y="3461828"/>
            <a:ext cx="688919" cy="6889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44CDD0-F5AD-43CF-87CF-19F402DDCD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421" y="3443826"/>
            <a:ext cx="995725" cy="737053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962A9BA-550D-49D7-B1BE-8EB5B3DBF490}"/>
              </a:ext>
            </a:extLst>
          </p:cNvPr>
          <p:cNvCxnSpPr>
            <a:cxnSpLocks/>
          </p:cNvCxnSpPr>
          <p:nvPr/>
        </p:nvCxnSpPr>
        <p:spPr bwMode="auto">
          <a:xfrm>
            <a:off x="4154910" y="4177179"/>
            <a:ext cx="1" cy="277372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chemeClr val="bg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Line 15">
            <a:extLst>
              <a:ext uri="{FF2B5EF4-FFF2-40B4-BE49-F238E27FC236}">
                <a16:creationId xmlns:a16="http://schemas.microsoft.com/office/drawing/2014/main" id="{5E578302-8D8B-451A-A3DA-5CDBAE863A6B}"/>
              </a:ext>
            </a:extLst>
          </p:cNvPr>
          <p:cNvSpPr>
            <a:spLocks noChangeShapeType="1"/>
          </p:cNvSpPr>
          <p:nvPr/>
        </p:nvSpPr>
        <p:spPr bwMode="auto">
          <a:xfrm>
            <a:off x="4515316" y="3920707"/>
            <a:ext cx="1419877" cy="277372"/>
          </a:xfrm>
          <a:prstGeom prst="line">
            <a:avLst/>
          </a:prstGeom>
          <a:noFill/>
          <a:ln w="76320" cap="sq">
            <a:solidFill>
              <a:schemeClr val="bg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Line 2">
            <a:extLst>
              <a:ext uri="{FF2B5EF4-FFF2-40B4-BE49-F238E27FC236}">
                <a16:creationId xmlns:a16="http://schemas.microsoft.com/office/drawing/2014/main" id="{4475184B-0B7E-4486-A91C-A2F7338FE12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03007" y="2938956"/>
            <a:ext cx="1424263" cy="555675"/>
          </a:xfrm>
          <a:prstGeom prst="line">
            <a:avLst/>
          </a:prstGeom>
          <a:noFill/>
          <a:ln w="76320" cap="sq">
            <a:solidFill>
              <a:schemeClr val="bg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1">
            <a:extLst>
              <a:ext uri="{FF2B5EF4-FFF2-40B4-BE49-F238E27FC236}">
                <a16:creationId xmlns:a16="http://schemas.microsoft.com/office/drawing/2014/main" id="{8E3BF904-994C-437A-A2CE-228A8F6894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Priorities</a:t>
            </a:r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44027020-0F29-4BB8-B6C2-3F972E904D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5438505" cy="4521200"/>
          </a:xfrm>
        </p:spPr>
        <p:txBody>
          <a:bodyPr/>
          <a:lstStyle/>
          <a:p>
            <a:pPr marL="457200" lvl="1" indent="0" eaLnBrk="1" hangingPunct="1">
              <a:buClr>
                <a:srgbClr val="FFFFFF"/>
              </a:buClr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sz="2500" dirty="0"/>
              <a:t>The hospital and university are more attractive targets, and a better use of money and time.</a:t>
            </a:r>
          </a:p>
        </p:txBody>
      </p:sp>
      <p:sp>
        <p:nvSpPr>
          <p:cNvPr id="4" name="Line 1">
            <a:extLst>
              <a:ext uri="{FF2B5EF4-FFF2-40B4-BE49-F238E27FC236}">
                <a16:creationId xmlns:a16="http://schemas.microsoft.com/office/drawing/2014/main" id="{BCAC6772-32DB-4B78-91C9-AE7222446835}"/>
              </a:ext>
            </a:extLst>
          </p:cNvPr>
          <p:cNvSpPr>
            <a:spLocks noChangeShapeType="1"/>
          </p:cNvSpPr>
          <p:nvPr/>
        </p:nvSpPr>
        <p:spPr bwMode="auto">
          <a:xfrm>
            <a:off x="2958592" y="4454551"/>
            <a:ext cx="801504" cy="324869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2">
            <a:extLst>
              <a:ext uri="{FF2B5EF4-FFF2-40B4-BE49-F238E27FC236}">
                <a16:creationId xmlns:a16="http://schemas.microsoft.com/office/drawing/2014/main" id="{A996F6DC-4221-492C-BF47-D02311E829B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07388" y="4523158"/>
            <a:ext cx="1419883" cy="149702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38C8C46B-966C-4CDA-93CA-ECF66A39756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958592" y="3921763"/>
            <a:ext cx="854362" cy="379721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5">
            <a:extLst>
              <a:ext uri="{FF2B5EF4-FFF2-40B4-BE49-F238E27FC236}">
                <a16:creationId xmlns:a16="http://schemas.microsoft.com/office/drawing/2014/main" id="{22B1E480-474B-4D8F-BE04-373651BAD8DC}"/>
              </a:ext>
            </a:extLst>
          </p:cNvPr>
          <p:cNvSpPr>
            <a:spLocks noChangeShapeType="1"/>
          </p:cNvSpPr>
          <p:nvPr/>
        </p:nvSpPr>
        <p:spPr bwMode="auto">
          <a:xfrm>
            <a:off x="4517919" y="3921763"/>
            <a:ext cx="1419877" cy="277372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1A1610-80EC-443C-B163-B1E9E7F2945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375" y="3814089"/>
            <a:ext cx="1273921" cy="1157588"/>
          </a:xfrm>
          <a:prstGeom prst="rect">
            <a:avLst/>
          </a:prstGeom>
        </p:spPr>
      </p:pic>
      <p:pic>
        <p:nvPicPr>
          <p:cNvPr id="9" name="Picture 8" descr="Hospital">
            <a:extLst>
              <a:ext uri="{FF2B5EF4-FFF2-40B4-BE49-F238E27FC236}">
                <a16:creationId xmlns:a16="http://schemas.microsoft.com/office/drawing/2014/main" id="{63D0D380-6AE4-49BF-AD31-5B2AF973BA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3071" y="3899997"/>
            <a:ext cx="1039188" cy="10391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741532-C1B7-4B6B-96EF-4CD18FB256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17830" y="4500940"/>
            <a:ext cx="993814" cy="73584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5A46F02-54DE-4FC2-826F-4BE4F7439687}"/>
              </a:ext>
            </a:extLst>
          </p:cNvPr>
          <p:cNvCxnSpPr>
            <a:cxnSpLocks/>
          </p:cNvCxnSpPr>
          <p:nvPr/>
        </p:nvCxnSpPr>
        <p:spPr bwMode="auto">
          <a:xfrm>
            <a:off x="4155767" y="4180041"/>
            <a:ext cx="1" cy="277372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" name="Picture 13" descr="Purdue Fort Wayne">
            <a:extLst>
              <a:ext uri="{FF2B5EF4-FFF2-40B4-BE49-F238E27FC236}">
                <a16:creationId xmlns:a16="http://schemas.microsoft.com/office/drawing/2014/main" id="{26EDDF8F-C62A-4A96-AB8B-4CE9E7FB76D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631" y="2022635"/>
            <a:ext cx="1522231" cy="1521476"/>
          </a:xfrm>
          <a:prstGeom prst="rect">
            <a:avLst/>
          </a:prstGeom>
        </p:spPr>
      </p:pic>
      <p:sp>
        <p:nvSpPr>
          <p:cNvPr id="15" name="Line 2">
            <a:extLst>
              <a:ext uri="{FF2B5EF4-FFF2-40B4-BE49-F238E27FC236}">
                <a16:creationId xmlns:a16="http://schemas.microsoft.com/office/drawing/2014/main" id="{A3911E4C-E4F7-4B52-9A81-41B33A53EE7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03008" y="2938957"/>
            <a:ext cx="1424263" cy="555675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2">
            <a:extLst>
              <a:ext uri="{FF2B5EF4-FFF2-40B4-BE49-F238E27FC236}">
                <a16:creationId xmlns:a16="http://schemas.microsoft.com/office/drawing/2014/main" id="{191B2F40-0371-4D22-B395-66465B3EEC4B}"/>
              </a:ext>
            </a:extLst>
          </p:cNvPr>
          <p:cNvSpPr>
            <a:spLocks noChangeShapeType="1"/>
          </p:cNvSpPr>
          <p:nvPr/>
        </p:nvSpPr>
        <p:spPr bwMode="auto">
          <a:xfrm>
            <a:off x="4424919" y="5157056"/>
            <a:ext cx="1419883" cy="689084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3" name="Picture 22" descr="Wyatt Ward">
            <a:extLst>
              <a:ext uri="{FF2B5EF4-FFF2-40B4-BE49-F238E27FC236}">
                <a16:creationId xmlns:a16="http://schemas.microsoft.com/office/drawing/2014/main" id="{345D195B-B697-4212-935F-12973510953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681" y="5470686"/>
            <a:ext cx="1009749" cy="1009749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050DDF19-7C79-49DF-BB01-977CDB709271}"/>
              </a:ext>
            </a:extLst>
          </p:cNvPr>
          <p:cNvSpPr txBox="1"/>
          <p:nvPr/>
        </p:nvSpPr>
        <p:spPr>
          <a:xfrm>
            <a:off x="5895705" y="3307786"/>
            <a:ext cx="1200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University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E8304DF-F58E-4192-A19B-375C483757D3}"/>
              </a:ext>
            </a:extLst>
          </p:cNvPr>
          <p:cNvSpPr txBox="1"/>
          <p:nvPr/>
        </p:nvSpPr>
        <p:spPr>
          <a:xfrm>
            <a:off x="5982484" y="4847149"/>
            <a:ext cx="1039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Hospital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6310362-BB0E-4106-9DAA-B1C9F1BDA062}"/>
              </a:ext>
            </a:extLst>
          </p:cNvPr>
          <p:cNvSpPr txBox="1"/>
          <p:nvPr/>
        </p:nvSpPr>
        <p:spPr>
          <a:xfrm>
            <a:off x="5883761" y="6398696"/>
            <a:ext cx="1191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Individual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16F13C9-163A-4CA2-9535-2ACDACD273E2}"/>
              </a:ext>
            </a:extLst>
          </p:cNvPr>
          <p:cNvGrpSpPr/>
          <p:nvPr/>
        </p:nvGrpSpPr>
        <p:grpSpPr>
          <a:xfrm>
            <a:off x="3598045" y="3270962"/>
            <a:ext cx="1121921" cy="1121921"/>
            <a:chOff x="3598045" y="3270962"/>
            <a:chExt cx="1121921" cy="112192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9A601F1-7F2E-4BF6-B59F-52CC9008CF80}"/>
                </a:ext>
              </a:extLst>
            </p:cNvPr>
            <p:cNvSpPr/>
            <p:nvPr/>
          </p:nvSpPr>
          <p:spPr bwMode="auto">
            <a:xfrm>
              <a:off x="3598045" y="3270962"/>
              <a:ext cx="1121921" cy="1121921"/>
            </a:xfrm>
            <a:prstGeom prst="ellipse">
              <a:avLst/>
            </a:prstGeom>
            <a:noFill/>
            <a:ln w="50800" cap="flat" cmpd="sng" algn="ctr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88609130-341F-4394-B206-C32591EE8E1F}"/>
                </a:ext>
              </a:extLst>
            </p:cNvPr>
            <p:cNvCxnSpPr>
              <a:stCxn id="2" idx="2"/>
              <a:endCxn id="2" idx="6"/>
            </p:cNvCxnSpPr>
            <p:nvPr/>
          </p:nvCxnSpPr>
          <p:spPr bwMode="auto">
            <a:xfrm>
              <a:off x="3598045" y="3831923"/>
              <a:ext cx="1121921" cy="0"/>
            </a:xfrm>
            <a:prstGeom prst="line">
              <a:avLst/>
            </a:prstGeom>
            <a:solidFill>
              <a:srgbClr val="00B8FF"/>
            </a:solidFill>
            <a:ln w="22225" cap="flat" cmpd="sng" algn="ctr">
              <a:solidFill>
                <a:srgbClr val="CC3300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22FAA77-EBF8-44F9-90D6-CF3775111791}"/>
                </a:ext>
              </a:extLst>
            </p:cNvPr>
            <p:cNvCxnSpPr>
              <a:stCxn id="2" idx="0"/>
              <a:endCxn id="2" idx="4"/>
            </p:cNvCxnSpPr>
            <p:nvPr/>
          </p:nvCxnSpPr>
          <p:spPr bwMode="auto">
            <a:xfrm>
              <a:off x="4159006" y="3270962"/>
              <a:ext cx="0" cy="1121921"/>
            </a:xfrm>
            <a:prstGeom prst="line">
              <a:avLst/>
            </a:prstGeom>
            <a:solidFill>
              <a:srgbClr val="00B8FF"/>
            </a:solidFill>
            <a:ln w="22225" cap="flat" cmpd="sng" algn="ctr">
              <a:solidFill>
                <a:srgbClr val="CC3300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01420064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750"/>
                            </p:stCondLst>
                            <p:childTnLst>
                              <p:par>
                                <p:cTn id="10" presetID="10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94DCB50-8DD9-4F48-819C-F7B3030F7E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7566" y="4515756"/>
            <a:ext cx="688919" cy="688919"/>
          </a:xfrm>
          <a:prstGeom prst="rect">
            <a:avLst/>
          </a:prstGeom>
        </p:spPr>
      </p:pic>
      <p:sp>
        <p:nvSpPr>
          <p:cNvPr id="29" name="Line 2">
            <a:extLst>
              <a:ext uri="{FF2B5EF4-FFF2-40B4-BE49-F238E27FC236}">
                <a16:creationId xmlns:a16="http://schemas.microsoft.com/office/drawing/2014/main" id="{F1199B98-6DAC-47D4-84E1-845EB42BC324}"/>
              </a:ext>
            </a:extLst>
          </p:cNvPr>
          <p:cNvSpPr>
            <a:spLocks noChangeShapeType="1"/>
          </p:cNvSpPr>
          <p:nvPr/>
        </p:nvSpPr>
        <p:spPr bwMode="auto">
          <a:xfrm>
            <a:off x="4424919" y="5157056"/>
            <a:ext cx="1419883" cy="689084"/>
          </a:xfrm>
          <a:prstGeom prst="line">
            <a:avLst/>
          </a:prstGeom>
          <a:noFill/>
          <a:ln w="76320" cap="sq">
            <a:solidFill>
              <a:schemeClr val="bg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Line 2">
            <a:extLst>
              <a:ext uri="{FF2B5EF4-FFF2-40B4-BE49-F238E27FC236}">
                <a16:creationId xmlns:a16="http://schemas.microsoft.com/office/drawing/2014/main" id="{E5648D05-2D42-4FA4-95A6-93BE8A3C418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05196" y="4525521"/>
            <a:ext cx="1419883" cy="149702"/>
          </a:xfrm>
          <a:prstGeom prst="line">
            <a:avLst/>
          </a:prstGeom>
          <a:noFill/>
          <a:ln w="76320" cap="sq">
            <a:solidFill>
              <a:schemeClr val="bg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Line 15">
            <a:extLst>
              <a:ext uri="{FF2B5EF4-FFF2-40B4-BE49-F238E27FC236}">
                <a16:creationId xmlns:a16="http://schemas.microsoft.com/office/drawing/2014/main" id="{5E578302-8D8B-451A-A3DA-5CDBAE863A6B}"/>
              </a:ext>
            </a:extLst>
          </p:cNvPr>
          <p:cNvSpPr>
            <a:spLocks noChangeShapeType="1"/>
          </p:cNvSpPr>
          <p:nvPr/>
        </p:nvSpPr>
        <p:spPr bwMode="auto">
          <a:xfrm>
            <a:off x="4515316" y="3920707"/>
            <a:ext cx="1419877" cy="277372"/>
          </a:xfrm>
          <a:prstGeom prst="line">
            <a:avLst/>
          </a:prstGeom>
          <a:noFill/>
          <a:ln w="76320" cap="sq">
            <a:solidFill>
              <a:schemeClr val="bg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Line 2">
            <a:extLst>
              <a:ext uri="{FF2B5EF4-FFF2-40B4-BE49-F238E27FC236}">
                <a16:creationId xmlns:a16="http://schemas.microsoft.com/office/drawing/2014/main" id="{4475184B-0B7E-4486-A91C-A2F7338FE12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03007" y="2938956"/>
            <a:ext cx="1424263" cy="555675"/>
          </a:xfrm>
          <a:prstGeom prst="line">
            <a:avLst/>
          </a:prstGeom>
          <a:noFill/>
          <a:ln w="76320" cap="sq">
            <a:solidFill>
              <a:schemeClr val="bg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2" name="Rectangle 1">
            <a:extLst>
              <a:ext uri="{FF2B5EF4-FFF2-40B4-BE49-F238E27FC236}">
                <a16:creationId xmlns:a16="http://schemas.microsoft.com/office/drawing/2014/main" id="{8E3BF904-994C-437A-A2CE-228A8F6894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Priorities</a:t>
            </a:r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44027020-0F29-4BB8-B6C2-3F972E904D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5438505" cy="4521200"/>
          </a:xfrm>
        </p:spPr>
        <p:txBody>
          <a:bodyPr/>
          <a:lstStyle/>
          <a:p>
            <a:pPr marL="457200" lvl="1" indent="0" eaLnBrk="1" hangingPunct="1">
              <a:buClr>
                <a:srgbClr val="FFFFFF"/>
              </a:buClr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sz="2500" dirty="0"/>
              <a:t>If there’s still time and money left over, then moving to a lesser target is still OK, though.</a:t>
            </a:r>
          </a:p>
        </p:txBody>
      </p:sp>
      <p:sp>
        <p:nvSpPr>
          <p:cNvPr id="4" name="Line 1">
            <a:extLst>
              <a:ext uri="{FF2B5EF4-FFF2-40B4-BE49-F238E27FC236}">
                <a16:creationId xmlns:a16="http://schemas.microsoft.com/office/drawing/2014/main" id="{BCAC6772-32DB-4B78-91C9-AE7222446835}"/>
              </a:ext>
            </a:extLst>
          </p:cNvPr>
          <p:cNvSpPr>
            <a:spLocks noChangeShapeType="1"/>
          </p:cNvSpPr>
          <p:nvPr/>
        </p:nvSpPr>
        <p:spPr bwMode="auto">
          <a:xfrm>
            <a:off x="2958592" y="4454551"/>
            <a:ext cx="801504" cy="324869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2">
            <a:extLst>
              <a:ext uri="{FF2B5EF4-FFF2-40B4-BE49-F238E27FC236}">
                <a16:creationId xmlns:a16="http://schemas.microsoft.com/office/drawing/2014/main" id="{A996F6DC-4221-492C-BF47-D02311E829B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07388" y="4523158"/>
            <a:ext cx="1419883" cy="149702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38C8C46B-966C-4CDA-93CA-ECF66A39756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958592" y="3921763"/>
            <a:ext cx="854362" cy="379721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1A1610-80EC-443C-B163-B1E9E7F294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375" y="3814089"/>
            <a:ext cx="1273921" cy="1157588"/>
          </a:xfrm>
          <a:prstGeom prst="rect">
            <a:avLst/>
          </a:prstGeom>
        </p:spPr>
      </p:pic>
      <p:pic>
        <p:nvPicPr>
          <p:cNvPr id="9" name="Picture 8" descr="Hospital">
            <a:extLst>
              <a:ext uri="{FF2B5EF4-FFF2-40B4-BE49-F238E27FC236}">
                <a16:creationId xmlns:a16="http://schemas.microsoft.com/office/drawing/2014/main" id="{63D0D380-6AE4-49BF-AD31-5B2AF973BA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3071" y="3899997"/>
            <a:ext cx="1039188" cy="10391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741532-C1B7-4B6B-96EF-4CD18FB256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7830" y="4500940"/>
            <a:ext cx="993814" cy="73584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5A46F02-54DE-4FC2-826F-4BE4F7439687}"/>
              </a:ext>
            </a:extLst>
          </p:cNvPr>
          <p:cNvCxnSpPr>
            <a:cxnSpLocks/>
          </p:cNvCxnSpPr>
          <p:nvPr/>
        </p:nvCxnSpPr>
        <p:spPr bwMode="auto">
          <a:xfrm>
            <a:off x="4155767" y="4180041"/>
            <a:ext cx="1" cy="277372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chemeClr val="bg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" name="Picture 13" descr="Purdue Fort Wayne">
            <a:extLst>
              <a:ext uri="{FF2B5EF4-FFF2-40B4-BE49-F238E27FC236}">
                <a16:creationId xmlns:a16="http://schemas.microsoft.com/office/drawing/2014/main" id="{26EDDF8F-C62A-4A96-AB8B-4CE9E7FB76D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631" y="2022635"/>
            <a:ext cx="1522231" cy="1521476"/>
          </a:xfrm>
          <a:prstGeom prst="rect">
            <a:avLst/>
          </a:prstGeom>
        </p:spPr>
      </p:pic>
      <p:sp>
        <p:nvSpPr>
          <p:cNvPr id="16" name="Line 2">
            <a:extLst>
              <a:ext uri="{FF2B5EF4-FFF2-40B4-BE49-F238E27FC236}">
                <a16:creationId xmlns:a16="http://schemas.microsoft.com/office/drawing/2014/main" id="{191B2F40-0371-4D22-B395-66465B3EEC4B}"/>
              </a:ext>
            </a:extLst>
          </p:cNvPr>
          <p:cNvSpPr>
            <a:spLocks noChangeShapeType="1"/>
          </p:cNvSpPr>
          <p:nvPr/>
        </p:nvSpPr>
        <p:spPr bwMode="auto">
          <a:xfrm>
            <a:off x="4424919" y="5157056"/>
            <a:ext cx="1419883" cy="689084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3" name="Picture 22" descr="Wyatt Ward">
            <a:extLst>
              <a:ext uri="{FF2B5EF4-FFF2-40B4-BE49-F238E27FC236}">
                <a16:creationId xmlns:a16="http://schemas.microsoft.com/office/drawing/2014/main" id="{345D195B-B697-4212-935F-1297351095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681" y="5470686"/>
            <a:ext cx="1009749" cy="1009749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050DDF19-7C79-49DF-BB01-977CDB709271}"/>
              </a:ext>
            </a:extLst>
          </p:cNvPr>
          <p:cNvSpPr txBox="1"/>
          <p:nvPr/>
        </p:nvSpPr>
        <p:spPr>
          <a:xfrm>
            <a:off x="5895705" y="3307786"/>
            <a:ext cx="1200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University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E8304DF-F58E-4192-A19B-375C483757D3}"/>
              </a:ext>
            </a:extLst>
          </p:cNvPr>
          <p:cNvSpPr txBox="1"/>
          <p:nvPr/>
        </p:nvSpPr>
        <p:spPr>
          <a:xfrm>
            <a:off x="5982484" y="4847149"/>
            <a:ext cx="1039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Hospital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6310362-BB0E-4106-9DAA-B1C9F1BDA062}"/>
              </a:ext>
            </a:extLst>
          </p:cNvPr>
          <p:cNvSpPr txBox="1"/>
          <p:nvPr/>
        </p:nvSpPr>
        <p:spPr>
          <a:xfrm>
            <a:off x="5883761" y="6398696"/>
            <a:ext cx="1191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Individual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24570659-E781-4EF6-A50E-8AADEF5A5E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748" y="3461828"/>
            <a:ext cx="688919" cy="688919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16F13C9-163A-4CA2-9535-2ACDACD273E2}"/>
              </a:ext>
            </a:extLst>
          </p:cNvPr>
          <p:cNvGrpSpPr/>
          <p:nvPr/>
        </p:nvGrpSpPr>
        <p:grpSpPr>
          <a:xfrm>
            <a:off x="3598045" y="3270962"/>
            <a:ext cx="1121921" cy="1121921"/>
            <a:chOff x="3598045" y="3270962"/>
            <a:chExt cx="1121921" cy="112192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9A601F1-7F2E-4BF6-B59F-52CC9008CF80}"/>
                </a:ext>
              </a:extLst>
            </p:cNvPr>
            <p:cNvSpPr/>
            <p:nvPr/>
          </p:nvSpPr>
          <p:spPr bwMode="auto">
            <a:xfrm>
              <a:off x="3598045" y="3270962"/>
              <a:ext cx="1121921" cy="1121921"/>
            </a:xfrm>
            <a:prstGeom prst="ellipse">
              <a:avLst/>
            </a:prstGeom>
            <a:noFill/>
            <a:ln w="50800" cap="flat" cmpd="sng" algn="ctr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88609130-341F-4394-B206-C32591EE8E1F}"/>
                </a:ext>
              </a:extLst>
            </p:cNvPr>
            <p:cNvCxnSpPr>
              <a:stCxn id="2" idx="2"/>
              <a:endCxn id="2" idx="6"/>
            </p:cNvCxnSpPr>
            <p:nvPr/>
          </p:nvCxnSpPr>
          <p:spPr bwMode="auto">
            <a:xfrm>
              <a:off x="3598045" y="3831923"/>
              <a:ext cx="1121921" cy="0"/>
            </a:xfrm>
            <a:prstGeom prst="line">
              <a:avLst/>
            </a:prstGeom>
            <a:solidFill>
              <a:srgbClr val="00B8FF"/>
            </a:solidFill>
            <a:ln w="22225" cap="flat" cmpd="sng" algn="ctr">
              <a:solidFill>
                <a:srgbClr val="CC3300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22FAA77-EBF8-44F9-90D6-CF3775111791}"/>
                </a:ext>
              </a:extLst>
            </p:cNvPr>
            <p:cNvCxnSpPr>
              <a:stCxn id="2" idx="0"/>
              <a:endCxn id="2" idx="4"/>
            </p:cNvCxnSpPr>
            <p:nvPr/>
          </p:nvCxnSpPr>
          <p:spPr bwMode="auto">
            <a:xfrm>
              <a:off x="4159006" y="3270962"/>
              <a:ext cx="0" cy="1121921"/>
            </a:xfrm>
            <a:prstGeom prst="line">
              <a:avLst/>
            </a:prstGeom>
            <a:solidFill>
              <a:srgbClr val="00B8FF"/>
            </a:solidFill>
            <a:ln w="22225" cap="flat" cmpd="sng" algn="ctr">
              <a:solidFill>
                <a:srgbClr val="CC3300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49101214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-4.81481E-6 L -0.00018 0.1615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8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5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CB2A4-2961-4596-8E5D-1A8EBB0F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Can We Do?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8EF7D-8D2F-4478-9AD8-E4B85E3BD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39775" lvl="1" indent="-282575" eaLnBrk="1" hangingPunct="1">
              <a:buClr>
                <a:srgbClr val="FFFFFF"/>
              </a:buClr>
              <a:buFont typeface="Times New Roman" panose="02020603050405020304" pitchFamily="18" charset="0"/>
              <a:buChar char="–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Everything they do has a cost</a:t>
            </a:r>
          </a:p>
          <a:p>
            <a:pPr lvl="2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Systems that can harden locations from attacks frequently have large costs</a:t>
            </a:r>
          </a:p>
          <a:p>
            <a:pPr lvl="2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Thus, not every location will have the same level of protection</a:t>
            </a:r>
          </a:p>
          <a:p>
            <a:pPr lvl="2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Some may have no protection at all</a:t>
            </a:r>
          </a:p>
          <a:p>
            <a:pPr lvl="2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endParaRPr lang="en-US" altLang="en-US" dirty="0"/>
          </a:p>
          <a:p>
            <a:pPr lvl="2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The level of protection afforded to a location is frequently proportional to the attractiveness of disabling that location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6046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1">
            <a:extLst>
              <a:ext uri="{FF2B5EF4-FFF2-40B4-BE49-F238E27FC236}">
                <a16:creationId xmlns:a16="http://schemas.microsoft.com/office/drawing/2014/main" id="{4D7200C2-53E3-47C0-9331-E340D8ACD8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What Can We Do?</a:t>
            </a:r>
            <a:endParaRPr lang="en-US" altLang="en-US" dirty="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9DF79C30-BC59-42B7-8627-24C60D8560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4838" cy="4521200"/>
          </a:xfrm>
        </p:spPr>
        <p:txBody>
          <a:bodyPr/>
          <a:lstStyle/>
          <a:p>
            <a:pPr marL="739775" lvl="1" indent="-282575" eaLnBrk="1" hangingPunct="1">
              <a:buClr>
                <a:srgbClr val="FFFFFF"/>
              </a:buClr>
              <a:buFont typeface="Times New Roman" panose="02020603050405020304" pitchFamily="18" charset="0"/>
              <a:buChar char="–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Not all attack points are as “valuable”</a:t>
            </a:r>
          </a:p>
          <a:p>
            <a:pPr lvl="2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For example, individual houses are not as important as hospitals.</a:t>
            </a:r>
          </a:p>
        </p:txBody>
      </p:sp>
      <p:pic>
        <p:nvPicPr>
          <p:cNvPr id="3" name="Picture 2" descr="A picture containing drawing, table, clock&#10;&#10;Description automatically generated">
            <a:extLst>
              <a:ext uri="{FF2B5EF4-FFF2-40B4-BE49-F238E27FC236}">
                <a16:creationId xmlns:a16="http://schemas.microsoft.com/office/drawing/2014/main" id="{EAFB3E78-8F6D-4E6F-BBEB-E3BEAD7D01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386603"/>
            <a:ext cx="1909588" cy="1968647"/>
          </a:xfrm>
          <a:prstGeom prst="rect">
            <a:avLst/>
          </a:prstGeom>
        </p:spPr>
      </p:pic>
      <p:pic>
        <p:nvPicPr>
          <p:cNvPr id="5" name="Picture 4" descr="A picture containing window, computer, drawing&#10;&#10;Description automatically generated">
            <a:extLst>
              <a:ext uri="{FF2B5EF4-FFF2-40B4-BE49-F238E27FC236}">
                <a16:creationId xmlns:a16="http://schemas.microsoft.com/office/drawing/2014/main" id="{79B668C0-3B41-4D2D-B444-0D667CAA25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399" y="3079077"/>
            <a:ext cx="2924829" cy="29569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110E49-F964-4FB2-914F-3F6837447DEB}"/>
              </a:ext>
            </a:extLst>
          </p:cNvPr>
          <p:cNvSpPr txBox="1"/>
          <p:nvPr/>
        </p:nvSpPr>
        <p:spPr>
          <a:xfrm>
            <a:off x="1138351" y="5833832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Supports one family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185BA4-82CF-410C-877A-11DBBAA8D82B}"/>
              </a:ext>
            </a:extLst>
          </p:cNvPr>
          <p:cNvSpPr txBox="1"/>
          <p:nvPr/>
        </p:nvSpPr>
        <p:spPr>
          <a:xfrm>
            <a:off x="5455971" y="5900105"/>
            <a:ext cx="2223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Supports entire communities</a:t>
            </a: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1">
            <a:extLst>
              <a:ext uri="{FF2B5EF4-FFF2-40B4-BE49-F238E27FC236}">
                <a16:creationId xmlns:a16="http://schemas.microsoft.com/office/drawing/2014/main" id="{1BE30541-483C-4886-9671-43C7716BCD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sz="4000"/>
              <a:t>System Model: What’s Important?</a:t>
            </a:r>
          </a:p>
        </p:txBody>
      </p:sp>
      <p:sp>
        <p:nvSpPr>
          <p:cNvPr id="12290" name="Rectangle 2">
            <a:extLst>
              <a:ext uri="{FF2B5EF4-FFF2-40B4-BE49-F238E27FC236}">
                <a16:creationId xmlns:a16="http://schemas.microsoft.com/office/drawing/2014/main" id="{F2D9CA92-B663-4957-9A44-6CE645CD897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4838" cy="4521200"/>
          </a:xfrm>
        </p:spPr>
        <p:txBody>
          <a:bodyPr/>
          <a:lstStyle/>
          <a:p>
            <a:pPr marL="339725" indent="-339725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/>
            </a:pPr>
            <a:r>
              <a:rPr lang="en-US" altLang="en-US" dirty="0"/>
              <a:t>With how attackers think in mind, a system model was developed.</a:t>
            </a:r>
          </a:p>
          <a:p>
            <a:pPr marL="339725" indent="-339725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/>
            </a:pPr>
            <a:r>
              <a:rPr lang="en-US" altLang="en-US" dirty="0"/>
              <a:t>How can our system be simplified while staying applicable to the real world?</a:t>
            </a:r>
          </a:p>
          <a:p>
            <a:pPr marL="341313" indent="-339725" eaLnBrk="1" hangingPunct="1">
              <a:buClrTx/>
              <a:buFontTx/>
              <a:buNone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/>
            </a:pPr>
            <a:endParaRPr lang="en-US" altLang="en-US" dirty="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2" dur="500"/>
                                        <p:tgtEl>
                                          <p:spTgt spid="12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1">
            <a:extLst>
              <a:ext uri="{FF2B5EF4-FFF2-40B4-BE49-F238E27FC236}">
                <a16:creationId xmlns:a16="http://schemas.microsoft.com/office/drawing/2014/main" id="{50715989-5CE8-486B-93F6-14E46E6244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Simplifications</a:t>
            </a:r>
          </a:p>
        </p:txBody>
      </p:sp>
      <p:sp>
        <p:nvSpPr>
          <p:cNvPr id="13314" name="Rectangle 2">
            <a:extLst>
              <a:ext uri="{FF2B5EF4-FFF2-40B4-BE49-F238E27FC236}">
                <a16:creationId xmlns:a16="http://schemas.microsoft.com/office/drawing/2014/main" id="{3B90728A-092C-4A6F-B340-AAD58083C1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4838" cy="4521200"/>
          </a:xfrm>
        </p:spPr>
        <p:txBody>
          <a:bodyPr/>
          <a:lstStyle/>
          <a:p>
            <a:pPr marL="339725" indent="-339725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/>
              <a:t>Consumer demand in an area is implied by how much power passes through a transformer.</a:t>
            </a:r>
          </a:p>
        </p:txBody>
      </p:sp>
      <p:grpSp>
        <p:nvGrpSpPr>
          <p:cNvPr id="13315" name="Group 3">
            <a:extLst>
              <a:ext uri="{FF2B5EF4-FFF2-40B4-BE49-F238E27FC236}">
                <a16:creationId xmlns:a16="http://schemas.microsoft.com/office/drawing/2014/main" id="{CE043767-B03B-4371-9BA1-8A9B31AA6722}"/>
              </a:ext>
            </a:extLst>
          </p:cNvPr>
          <p:cNvGrpSpPr>
            <a:grpSpLocks/>
          </p:cNvGrpSpPr>
          <p:nvPr/>
        </p:nvGrpSpPr>
        <p:grpSpPr bwMode="auto">
          <a:xfrm>
            <a:off x="8229600" y="3581400"/>
            <a:ext cx="377825" cy="914400"/>
            <a:chOff x="5184" y="2256"/>
            <a:chExt cx="238" cy="576"/>
          </a:xfrm>
        </p:grpSpPr>
        <p:sp>
          <p:nvSpPr>
            <p:cNvPr id="36886" name="Line 4">
              <a:extLst>
                <a:ext uri="{FF2B5EF4-FFF2-40B4-BE49-F238E27FC236}">
                  <a16:creationId xmlns:a16="http://schemas.microsoft.com/office/drawing/2014/main" id="{BDB34D39-A02A-4F56-B1CF-84DD1B1A17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218" y="2656"/>
              <a:ext cx="86" cy="177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87" name="Line 5">
              <a:extLst>
                <a:ext uri="{FF2B5EF4-FFF2-40B4-BE49-F238E27FC236}">
                  <a16:creationId xmlns:a16="http://schemas.microsoft.com/office/drawing/2014/main" id="{C42660C9-16D5-4A5D-BF21-D377DD2D57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06" y="2658"/>
              <a:ext cx="116" cy="171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88" name="Line 6">
              <a:extLst>
                <a:ext uri="{FF2B5EF4-FFF2-40B4-BE49-F238E27FC236}">
                  <a16:creationId xmlns:a16="http://schemas.microsoft.com/office/drawing/2014/main" id="{A9F876EE-C479-4E28-BB59-FE8FFB6D8E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306" y="2425"/>
              <a:ext cx="0" cy="235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89" name="Oval 7">
              <a:extLst>
                <a:ext uri="{FF2B5EF4-FFF2-40B4-BE49-F238E27FC236}">
                  <a16:creationId xmlns:a16="http://schemas.microsoft.com/office/drawing/2014/main" id="{ADFD4671-C6B1-4E5F-97A2-08D762FFF1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8" y="2256"/>
              <a:ext cx="175" cy="171"/>
            </a:xfrm>
            <a:prstGeom prst="ellipse">
              <a:avLst/>
            </a:prstGeom>
            <a:solidFill>
              <a:srgbClr val="BBE0E3"/>
            </a:solidFill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en-US"/>
            </a:p>
          </p:txBody>
        </p:sp>
        <p:sp>
          <p:nvSpPr>
            <p:cNvPr id="36890" name="Line 8">
              <a:extLst>
                <a:ext uri="{FF2B5EF4-FFF2-40B4-BE49-F238E27FC236}">
                  <a16:creationId xmlns:a16="http://schemas.microsoft.com/office/drawing/2014/main" id="{D9D5DB06-D20B-433C-A029-F5D4ABBC0A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183" y="2514"/>
              <a:ext cx="124" cy="113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91" name="Line 9">
              <a:extLst>
                <a:ext uri="{FF2B5EF4-FFF2-40B4-BE49-F238E27FC236}">
                  <a16:creationId xmlns:a16="http://schemas.microsoft.com/office/drawing/2014/main" id="{49A2880F-58B6-43E8-9C12-563289F49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06" y="2514"/>
              <a:ext cx="116" cy="113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322" name="Text Box 10">
            <a:extLst>
              <a:ext uri="{FF2B5EF4-FFF2-40B4-BE49-F238E27FC236}">
                <a16:creationId xmlns:a16="http://schemas.microsoft.com/office/drawing/2014/main" id="{321BC6B7-BC08-4402-8615-3EEE9E4FFF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600" y="45720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Consumer</a:t>
            </a:r>
          </a:p>
        </p:txBody>
      </p:sp>
      <p:grpSp>
        <p:nvGrpSpPr>
          <p:cNvPr id="13323" name="Group 11">
            <a:extLst>
              <a:ext uri="{FF2B5EF4-FFF2-40B4-BE49-F238E27FC236}">
                <a16:creationId xmlns:a16="http://schemas.microsoft.com/office/drawing/2014/main" id="{8C23BD0D-99EE-43DD-A5B0-0655FF9147FE}"/>
              </a:ext>
            </a:extLst>
          </p:cNvPr>
          <p:cNvGrpSpPr>
            <a:grpSpLocks/>
          </p:cNvGrpSpPr>
          <p:nvPr/>
        </p:nvGrpSpPr>
        <p:grpSpPr bwMode="auto">
          <a:xfrm>
            <a:off x="6248400" y="3276600"/>
            <a:ext cx="611188" cy="1525588"/>
            <a:chOff x="3936" y="2064"/>
            <a:chExt cx="385" cy="961"/>
          </a:xfrm>
        </p:grpSpPr>
        <p:sp>
          <p:nvSpPr>
            <p:cNvPr id="36880" name="Line 12">
              <a:extLst>
                <a:ext uri="{FF2B5EF4-FFF2-40B4-BE49-F238E27FC236}">
                  <a16:creationId xmlns:a16="http://schemas.microsoft.com/office/drawing/2014/main" id="{A76006E8-624F-4672-97C5-B83A6027C3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88" y="2730"/>
              <a:ext cx="141" cy="296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81" name="Line 13">
              <a:extLst>
                <a:ext uri="{FF2B5EF4-FFF2-40B4-BE49-F238E27FC236}">
                  <a16:creationId xmlns:a16="http://schemas.microsoft.com/office/drawing/2014/main" id="{D1BFE9A1-A5D7-4B97-AB90-C8EE9231CE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32" y="2735"/>
              <a:ext cx="189" cy="286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82" name="Line 14">
              <a:extLst>
                <a:ext uri="{FF2B5EF4-FFF2-40B4-BE49-F238E27FC236}">
                  <a16:creationId xmlns:a16="http://schemas.microsoft.com/office/drawing/2014/main" id="{17B4627F-005B-401E-BCE5-14C2BEBE92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32" y="2346"/>
              <a:ext cx="0" cy="392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83" name="Oval 15">
              <a:extLst>
                <a:ext uri="{FF2B5EF4-FFF2-40B4-BE49-F238E27FC236}">
                  <a16:creationId xmlns:a16="http://schemas.microsoft.com/office/drawing/2014/main" id="{E8BC5038-29C8-4C41-A45F-FE73CA4D01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8" y="2064"/>
              <a:ext cx="285" cy="285"/>
            </a:xfrm>
            <a:prstGeom prst="ellipse">
              <a:avLst/>
            </a:prstGeom>
            <a:solidFill>
              <a:srgbClr val="BBE0E3"/>
            </a:solidFill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en-US"/>
            </a:p>
          </p:txBody>
        </p:sp>
        <p:sp>
          <p:nvSpPr>
            <p:cNvPr id="36884" name="Line 16">
              <a:extLst>
                <a:ext uri="{FF2B5EF4-FFF2-40B4-BE49-F238E27FC236}">
                  <a16:creationId xmlns:a16="http://schemas.microsoft.com/office/drawing/2014/main" id="{AB9E823B-8BEC-4D17-9927-FB8D70CE8B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935" y="2496"/>
              <a:ext cx="199" cy="190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85" name="Line 17">
              <a:extLst>
                <a:ext uri="{FF2B5EF4-FFF2-40B4-BE49-F238E27FC236}">
                  <a16:creationId xmlns:a16="http://schemas.microsoft.com/office/drawing/2014/main" id="{BFB0C6A6-48D8-4C5E-A259-96C6D9891C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32" y="2496"/>
              <a:ext cx="189" cy="190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330" name="Text Box 18">
            <a:extLst>
              <a:ext uri="{FF2B5EF4-FFF2-40B4-BE49-F238E27FC236}">
                <a16:creationId xmlns:a16="http://schemas.microsoft.com/office/drawing/2014/main" id="{E99C39F4-EA72-44F6-8D85-F0190D6385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44196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2</a:t>
            </a:r>
          </a:p>
        </p:txBody>
      </p:sp>
      <p:sp>
        <p:nvSpPr>
          <p:cNvPr id="13331" name="Text Box 19">
            <a:extLst>
              <a:ext uri="{FF2B5EF4-FFF2-40B4-BE49-F238E27FC236}">
                <a16:creationId xmlns:a16="http://schemas.microsoft.com/office/drawing/2014/main" id="{E4FF02D4-CCDB-44E2-9E3F-E8BA5AC881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58674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Transformer</a:t>
            </a:r>
          </a:p>
        </p:txBody>
      </p:sp>
      <p:pic>
        <p:nvPicPr>
          <p:cNvPr id="13332" name="Picture 20">
            <a:extLst>
              <a:ext uri="{FF2B5EF4-FFF2-40B4-BE49-F238E27FC236}">
                <a16:creationId xmlns:a16="http://schemas.microsoft.com/office/drawing/2014/main" id="{BD8A47CA-FED4-412C-8ACB-602E7C9C0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5105400"/>
            <a:ext cx="60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3333" name="Picture 21">
            <a:extLst>
              <a:ext uri="{FF2B5EF4-FFF2-40B4-BE49-F238E27FC236}">
                <a16:creationId xmlns:a16="http://schemas.microsoft.com/office/drawing/2014/main" id="{E8753072-C584-4229-B88A-2EE9DCF2B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4724400"/>
            <a:ext cx="60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334" name="Line 22">
            <a:extLst>
              <a:ext uri="{FF2B5EF4-FFF2-40B4-BE49-F238E27FC236}">
                <a16:creationId xmlns:a16="http://schemas.microsoft.com/office/drawing/2014/main" id="{823D3B1F-C481-4B0D-AC25-3753556869A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48200" y="4341813"/>
            <a:ext cx="1447800" cy="688975"/>
          </a:xfrm>
          <a:prstGeom prst="line">
            <a:avLst/>
          </a:prstGeom>
          <a:noFill/>
          <a:ln w="5724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36876" name="Picture 8">
            <a:extLst>
              <a:ext uri="{FF2B5EF4-FFF2-40B4-BE49-F238E27FC236}">
                <a16:creationId xmlns:a16="http://schemas.microsoft.com/office/drawing/2014/main" id="{81B7143A-2290-4EED-AF0B-EE1342D2C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3" y="4030663"/>
            <a:ext cx="990600" cy="77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6877" name="Diamond 1">
            <a:extLst>
              <a:ext uri="{FF2B5EF4-FFF2-40B4-BE49-F238E27FC236}">
                <a16:creationId xmlns:a16="http://schemas.microsoft.com/office/drawing/2014/main" id="{5EB37828-63C3-4716-B506-17C2C13F8E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488" y="5638800"/>
            <a:ext cx="1219200" cy="1219200"/>
          </a:xfrm>
          <a:prstGeom prst="diamond">
            <a:avLst/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7" name="Text Box 18">
            <a:extLst>
              <a:ext uri="{FF2B5EF4-FFF2-40B4-BE49-F238E27FC236}">
                <a16:creationId xmlns:a16="http://schemas.microsoft.com/office/drawing/2014/main" id="{5FFD1A6B-5034-4B1E-ABE4-CD1B6EE2E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6062663"/>
            <a:ext cx="1206500" cy="371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Town Hall</a:t>
            </a:r>
          </a:p>
        </p:txBody>
      </p:sp>
      <p:sp>
        <p:nvSpPr>
          <p:cNvPr id="36879" name="Diamond 28">
            <a:extLst>
              <a:ext uri="{FF2B5EF4-FFF2-40B4-BE49-F238E27FC236}">
                <a16:creationId xmlns:a16="http://schemas.microsoft.com/office/drawing/2014/main" id="{91B1C75D-BBCE-4328-90E9-4F7C1EFCAA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25" y="6235700"/>
            <a:ext cx="604838" cy="604838"/>
          </a:xfrm>
          <a:prstGeom prst="diamond">
            <a:avLst/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7" dur="500"/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1" dur="500"/>
                                        <p:tgtEl>
                                          <p:spTgt spid="13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4" dur="500"/>
                                        <p:tgtEl>
                                          <p:spTgt spid="13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7" dur="500"/>
                                        <p:tgtEl>
                                          <p:spTgt spid="13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0" dur="500"/>
                                        <p:tgtEl>
                                          <p:spTgt spid="13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3" dur="500"/>
                                        <p:tgtEl>
                                          <p:spTgt spid="13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6" dur="500"/>
                                        <p:tgtEl>
                                          <p:spTgt spid="13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9" dur="500"/>
                                        <p:tgtEl>
                                          <p:spTgt spid="13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32" dur="500"/>
                                        <p:tgtEl>
                                          <p:spTgt spid="13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1">
            <a:extLst>
              <a:ext uri="{FF2B5EF4-FFF2-40B4-BE49-F238E27FC236}">
                <a16:creationId xmlns:a16="http://schemas.microsoft.com/office/drawing/2014/main" id="{94E37964-7FDE-4857-9893-B8448899DE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Simplifications</a:t>
            </a:r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ECFAF3C3-77DD-4725-9083-041CF60DBF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4838" cy="4521200"/>
          </a:xfrm>
        </p:spPr>
        <p:txBody>
          <a:bodyPr/>
          <a:lstStyle/>
          <a:p>
            <a:pPr marL="339725" indent="-339725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/>
              <a:t>Consumer demand in an area is implied by how much power passes through a transformer.</a:t>
            </a:r>
          </a:p>
        </p:txBody>
      </p:sp>
      <p:grpSp>
        <p:nvGrpSpPr>
          <p:cNvPr id="38916" name="Group 3">
            <a:extLst>
              <a:ext uri="{FF2B5EF4-FFF2-40B4-BE49-F238E27FC236}">
                <a16:creationId xmlns:a16="http://schemas.microsoft.com/office/drawing/2014/main" id="{5DB883A3-9995-4384-9354-B233A46B5D01}"/>
              </a:ext>
            </a:extLst>
          </p:cNvPr>
          <p:cNvGrpSpPr>
            <a:grpSpLocks/>
          </p:cNvGrpSpPr>
          <p:nvPr/>
        </p:nvGrpSpPr>
        <p:grpSpPr bwMode="auto">
          <a:xfrm>
            <a:off x="8229600" y="3581400"/>
            <a:ext cx="377825" cy="914400"/>
            <a:chOff x="5184" y="2256"/>
            <a:chExt cx="238" cy="576"/>
          </a:xfrm>
        </p:grpSpPr>
        <p:sp>
          <p:nvSpPr>
            <p:cNvPr id="38932" name="Line 4">
              <a:extLst>
                <a:ext uri="{FF2B5EF4-FFF2-40B4-BE49-F238E27FC236}">
                  <a16:creationId xmlns:a16="http://schemas.microsoft.com/office/drawing/2014/main" id="{4C072626-DA36-46AB-AEBE-B1CDE7C311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218" y="2656"/>
              <a:ext cx="86" cy="177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933" name="Line 5">
              <a:extLst>
                <a:ext uri="{FF2B5EF4-FFF2-40B4-BE49-F238E27FC236}">
                  <a16:creationId xmlns:a16="http://schemas.microsoft.com/office/drawing/2014/main" id="{45D738EC-672F-4552-B461-463835FDBC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06" y="2658"/>
              <a:ext cx="116" cy="171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934" name="Line 6">
              <a:extLst>
                <a:ext uri="{FF2B5EF4-FFF2-40B4-BE49-F238E27FC236}">
                  <a16:creationId xmlns:a16="http://schemas.microsoft.com/office/drawing/2014/main" id="{7BBE3A00-06EF-4121-B5B0-BBDAD71E1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306" y="2425"/>
              <a:ext cx="0" cy="235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935" name="Oval 7">
              <a:extLst>
                <a:ext uri="{FF2B5EF4-FFF2-40B4-BE49-F238E27FC236}">
                  <a16:creationId xmlns:a16="http://schemas.microsoft.com/office/drawing/2014/main" id="{BDB03C0F-9DBF-4575-9B25-DECDFBB4C3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8" y="2256"/>
              <a:ext cx="175" cy="171"/>
            </a:xfrm>
            <a:prstGeom prst="ellipse">
              <a:avLst/>
            </a:prstGeom>
            <a:solidFill>
              <a:srgbClr val="BBE0E3"/>
            </a:solidFill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en-US"/>
            </a:p>
          </p:txBody>
        </p:sp>
        <p:sp>
          <p:nvSpPr>
            <p:cNvPr id="38936" name="Line 8">
              <a:extLst>
                <a:ext uri="{FF2B5EF4-FFF2-40B4-BE49-F238E27FC236}">
                  <a16:creationId xmlns:a16="http://schemas.microsoft.com/office/drawing/2014/main" id="{CA6CF4BB-2B06-4B53-8125-F5D46E9F816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183" y="2514"/>
              <a:ext cx="124" cy="113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937" name="Line 9">
              <a:extLst>
                <a:ext uri="{FF2B5EF4-FFF2-40B4-BE49-F238E27FC236}">
                  <a16:creationId xmlns:a16="http://schemas.microsoft.com/office/drawing/2014/main" id="{99EF2797-3850-469A-92CC-D9D86D7D8F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06" y="2514"/>
              <a:ext cx="116" cy="113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8917" name="Text Box 10">
            <a:extLst>
              <a:ext uri="{FF2B5EF4-FFF2-40B4-BE49-F238E27FC236}">
                <a16:creationId xmlns:a16="http://schemas.microsoft.com/office/drawing/2014/main" id="{F6AE0B02-9DE5-4C8E-84A8-9C0C030228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600" y="45720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Consumer</a:t>
            </a:r>
          </a:p>
        </p:txBody>
      </p:sp>
      <p:grpSp>
        <p:nvGrpSpPr>
          <p:cNvPr id="38918" name="Group 11">
            <a:extLst>
              <a:ext uri="{FF2B5EF4-FFF2-40B4-BE49-F238E27FC236}">
                <a16:creationId xmlns:a16="http://schemas.microsoft.com/office/drawing/2014/main" id="{398F09B8-3831-4AFC-8DCF-0A1FCCB45BF4}"/>
              </a:ext>
            </a:extLst>
          </p:cNvPr>
          <p:cNvGrpSpPr>
            <a:grpSpLocks/>
          </p:cNvGrpSpPr>
          <p:nvPr/>
        </p:nvGrpSpPr>
        <p:grpSpPr bwMode="auto">
          <a:xfrm>
            <a:off x="6248400" y="3276600"/>
            <a:ext cx="611188" cy="1525588"/>
            <a:chOff x="3936" y="2064"/>
            <a:chExt cx="385" cy="961"/>
          </a:xfrm>
        </p:grpSpPr>
        <p:sp>
          <p:nvSpPr>
            <p:cNvPr id="38926" name="Line 12">
              <a:extLst>
                <a:ext uri="{FF2B5EF4-FFF2-40B4-BE49-F238E27FC236}">
                  <a16:creationId xmlns:a16="http://schemas.microsoft.com/office/drawing/2014/main" id="{E8D6C8A5-3E78-4996-919A-754CF18B883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88" y="2730"/>
              <a:ext cx="141" cy="296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927" name="Line 13">
              <a:extLst>
                <a:ext uri="{FF2B5EF4-FFF2-40B4-BE49-F238E27FC236}">
                  <a16:creationId xmlns:a16="http://schemas.microsoft.com/office/drawing/2014/main" id="{E303C04A-FB23-4B59-AAFF-D3AA417A04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32" y="2735"/>
              <a:ext cx="189" cy="286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928" name="Line 14">
              <a:extLst>
                <a:ext uri="{FF2B5EF4-FFF2-40B4-BE49-F238E27FC236}">
                  <a16:creationId xmlns:a16="http://schemas.microsoft.com/office/drawing/2014/main" id="{9EA0B0EE-F178-4232-ADC0-C6CBE66BF9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32" y="2346"/>
              <a:ext cx="0" cy="392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929" name="Oval 15">
              <a:extLst>
                <a:ext uri="{FF2B5EF4-FFF2-40B4-BE49-F238E27FC236}">
                  <a16:creationId xmlns:a16="http://schemas.microsoft.com/office/drawing/2014/main" id="{0079E624-5BFC-4133-A85C-B237ABE900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8" y="2064"/>
              <a:ext cx="285" cy="285"/>
            </a:xfrm>
            <a:prstGeom prst="ellipse">
              <a:avLst/>
            </a:prstGeom>
            <a:solidFill>
              <a:srgbClr val="BBE0E3"/>
            </a:solidFill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en-US"/>
            </a:p>
          </p:txBody>
        </p:sp>
        <p:sp>
          <p:nvSpPr>
            <p:cNvPr id="38930" name="Line 16">
              <a:extLst>
                <a:ext uri="{FF2B5EF4-FFF2-40B4-BE49-F238E27FC236}">
                  <a16:creationId xmlns:a16="http://schemas.microsoft.com/office/drawing/2014/main" id="{7DE6CF63-1BA3-4C3C-A15B-424A7D8C2C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935" y="2496"/>
              <a:ext cx="199" cy="190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931" name="Line 17">
              <a:extLst>
                <a:ext uri="{FF2B5EF4-FFF2-40B4-BE49-F238E27FC236}">
                  <a16:creationId xmlns:a16="http://schemas.microsoft.com/office/drawing/2014/main" id="{4AACAB0A-E6A5-4C94-8426-58704E1013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32" y="2496"/>
              <a:ext cx="189" cy="190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8919" name="Text Box 18">
            <a:extLst>
              <a:ext uri="{FF2B5EF4-FFF2-40B4-BE49-F238E27FC236}">
                <a16:creationId xmlns:a16="http://schemas.microsoft.com/office/drawing/2014/main" id="{A8897E2D-6B6E-4974-9797-4B4AB4688B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44196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2</a:t>
            </a:r>
          </a:p>
        </p:txBody>
      </p:sp>
      <p:sp>
        <p:nvSpPr>
          <p:cNvPr id="38920" name="Text Box 19">
            <a:extLst>
              <a:ext uri="{FF2B5EF4-FFF2-40B4-BE49-F238E27FC236}">
                <a16:creationId xmlns:a16="http://schemas.microsoft.com/office/drawing/2014/main" id="{161B74F9-DBA9-4762-8B48-2DDA769100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58674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Transformer</a:t>
            </a:r>
          </a:p>
        </p:txBody>
      </p:sp>
      <p:pic>
        <p:nvPicPr>
          <p:cNvPr id="38921" name="Picture 20">
            <a:extLst>
              <a:ext uri="{FF2B5EF4-FFF2-40B4-BE49-F238E27FC236}">
                <a16:creationId xmlns:a16="http://schemas.microsoft.com/office/drawing/2014/main" id="{EF09C59F-877C-4177-8C35-2F130838D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5105400"/>
            <a:ext cx="60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8922" name="Picture 21">
            <a:extLst>
              <a:ext uri="{FF2B5EF4-FFF2-40B4-BE49-F238E27FC236}">
                <a16:creationId xmlns:a16="http://schemas.microsoft.com/office/drawing/2014/main" id="{D6250ACE-28F9-4898-A0D7-DC70C40B0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4724400"/>
            <a:ext cx="60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4358" name="Text Box 22">
            <a:extLst>
              <a:ext uri="{FF2B5EF4-FFF2-40B4-BE49-F238E27FC236}">
                <a16:creationId xmlns:a16="http://schemas.microsoft.com/office/drawing/2014/main" id="{A9577726-B05E-4629-87D5-B9C6961BEF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48768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2</a:t>
            </a:r>
          </a:p>
        </p:txBody>
      </p:sp>
      <p:sp>
        <p:nvSpPr>
          <p:cNvPr id="38924" name="Line 23">
            <a:extLst>
              <a:ext uri="{FF2B5EF4-FFF2-40B4-BE49-F238E27FC236}">
                <a16:creationId xmlns:a16="http://schemas.microsoft.com/office/drawing/2014/main" id="{BD6FAAD2-7EE6-4D6B-948E-B1AD037AEA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48200" y="4341813"/>
            <a:ext cx="1447800" cy="688975"/>
          </a:xfrm>
          <a:prstGeom prst="line">
            <a:avLst/>
          </a:prstGeom>
          <a:noFill/>
          <a:ln w="5724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0" name="Line 24">
            <a:extLst>
              <a:ext uri="{FF2B5EF4-FFF2-40B4-BE49-F238E27FC236}">
                <a16:creationId xmlns:a16="http://schemas.microsoft.com/office/drawing/2014/main" id="{BEACD3F8-C705-4FFA-BA93-6B0B1FCB8C8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341813" y="4648200"/>
            <a:ext cx="1603375" cy="304800"/>
          </a:xfrm>
          <a:prstGeom prst="line">
            <a:avLst/>
          </a:prstGeom>
          <a:noFill/>
          <a:ln w="57240" cap="sq">
            <a:solidFill>
              <a:srgbClr val="FFFFFF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 additive="repl">
                                        <p:cTn id="7" dur="500"/>
                                        <p:tgtEl>
                                          <p:spTgt spid="14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1">
            <a:extLst>
              <a:ext uri="{FF2B5EF4-FFF2-40B4-BE49-F238E27FC236}">
                <a16:creationId xmlns:a16="http://schemas.microsoft.com/office/drawing/2014/main" id="{311E0BC7-7037-433E-9061-A9F00BE766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/>
              <a:t>Simplifications</a:t>
            </a:r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FA808DF0-F9B5-4C6B-98FE-E05870EA6C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4838" cy="4521200"/>
          </a:xfrm>
        </p:spPr>
        <p:txBody>
          <a:bodyPr/>
          <a:lstStyle/>
          <a:p>
            <a:pPr marL="339725" indent="-339725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/>
              <a:t>Consumer demand in an area is implied by how much power passes through a transformer.</a:t>
            </a:r>
          </a:p>
        </p:txBody>
      </p:sp>
      <p:grpSp>
        <p:nvGrpSpPr>
          <p:cNvPr id="40964" name="Group 3">
            <a:extLst>
              <a:ext uri="{FF2B5EF4-FFF2-40B4-BE49-F238E27FC236}">
                <a16:creationId xmlns:a16="http://schemas.microsoft.com/office/drawing/2014/main" id="{5CC29B06-ACBB-4590-BF0F-E79B297958F2}"/>
              </a:ext>
            </a:extLst>
          </p:cNvPr>
          <p:cNvGrpSpPr>
            <a:grpSpLocks/>
          </p:cNvGrpSpPr>
          <p:nvPr/>
        </p:nvGrpSpPr>
        <p:grpSpPr bwMode="auto">
          <a:xfrm>
            <a:off x="8229600" y="3581400"/>
            <a:ext cx="377825" cy="914400"/>
            <a:chOff x="5184" y="2256"/>
            <a:chExt cx="238" cy="576"/>
          </a:xfrm>
        </p:grpSpPr>
        <p:sp>
          <p:nvSpPr>
            <p:cNvPr id="40989" name="Line 4">
              <a:extLst>
                <a:ext uri="{FF2B5EF4-FFF2-40B4-BE49-F238E27FC236}">
                  <a16:creationId xmlns:a16="http://schemas.microsoft.com/office/drawing/2014/main" id="{3980F79E-B22B-400E-A507-AE65A7742D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218" y="2656"/>
              <a:ext cx="86" cy="177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90" name="Line 5">
              <a:extLst>
                <a:ext uri="{FF2B5EF4-FFF2-40B4-BE49-F238E27FC236}">
                  <a16:creationId xmlns:a16="http://schemas.microsoft.com/office/drawing/2014/main" id="{B5C08541-B57D-4BBC-A193-C762B5CFB4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06" y="2658"/>
              <a:ext cx="116" cy="171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91" name="Line 6">
              <a:extLst>
                <a:ext uri="{FF2B5EF4-FFF2-40B4-BE49-F238E27FC236}">
                  <a16:creationId xmlns:a16="http://schemas.microsoft.com/office/drawing/2014/main" id="{C9D8182A-A5C8-41A3-B831-650DC0DD75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306" y="2425"/>
              <a:ext cx="0" cy="235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92" name="Oval 7">
              <a:extLst>
                <a:ext uri="{FF2B5EF4-FFF2-40B4-BE49-F238E27FC236}">
                  <a16:creationId xmlns:a16="http://schemas.microsoft.com/office/drawing/2014/main" id="{472EF124-2396-4310-9BF1-09C9B855F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8" y="2256"/>
              <a:ext cx="175" cy="171"/>
            </a:xfrm>
            <a:prstGeom prst="ellipse">
              <a:avLst/>
            </a:prstGeom>
            <a:solidFill>
              <a:srgbClr val="BBE0E3"/>
            </a:solidFill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en-US"/>
            </a:p>
          </p:txBody>
        </p:sp>
        <p:sp>
          <p:nvSpPr>
            <p:cNvPr id="40993" name="Line 8">
              <a:extLst>
                <a:ext uri="{FF2B5EF4-FFF2-40B4-BE49-F238E27FC236}">
                  <a16:creationId xmlns:a16="http://schemas.microsoft.com/office/drawing/2014/main" id="{E7BEA626-888D-4BAA-8CFA-6A0DBA82EC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183" y="2514"/>
              <a:ext cx="124" cy="113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94" name="Line 9">
              <a:extLst>
                <a:ext uri="{FF2B5EF4-FFF2-40B4-BE49-F238E27FC236}">
                  <a16:creationId xmlns:a16="http://schemas.microsoft.com/office/drawing/2014/main" id="{2C4D6A0B-C405-4BCF-A0B7-2A9733B790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06" y="2514"/>
              <a:ext cx="116" cy="113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0965" name="Text Box 10">
            <a:extLst>
              <a:ext uri="{FF2B5EF4-FFF2-40B4-BE49-F238E27FC236}">
                <a16:creationId xmlns:a16="http://schemas.microsoft.com/office/drawing/2014/main" id="{6A0C5722-1E55-403E-9937-8C99A641A1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600" y="45720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Consumer</a:t>
            </a:r>
          </a:p>
        </p:txBody>
      </p:sp>
      <p:grpSp>
        <p:nvGrpSpPr>
          <p:cNvPr id="40966" name="Group 11">
            <a:extLst>
              <a:ext uri="{FF2B5EF4-FFF2-40B4-BE49-F238E27FC236}">
                <a16:creationId xmlns:a16="http://schemas.microsoft.com/office/drawing/2014/main" id="{952B22C6-A649-4F1E-8A12-8E2A60AA3925}"/>
              </a:ext>
            </a:extLst>
          </p:cNvPr>
          <p:cNvGrpSpPr>
            <a:grpSpLocks/>
          </p:cNvGrpSpPr>
          <p:nvPr/>
        </p:nvGrpSpPr>
        <p:grpSpPr bwMode="auto">
          <a:xfrm>
            <a:off x="6248400" y="5181600"/>
            <a:ext cx="611188" cy="1525588"/>
            <a:chOff x="3936" y="3264"/>
            <a:chExt cx="385" cy="961"/>
          </a:xfrm>
        </p:grpSpPr>
        <p:sp>
          <p:nvSpPr>
            <p:cNvPr id="40983" name="Line 12">
              <a:extLst>
                <a:ext uri="{FF2B5EF4-FFF2-40B4-BE49-F238E27FC236}">
                  <a16:creationId xmlns:a16="http://schemas.microsoft.com/office/drawing/2014/main" id="{6F9F5A75-140D-493B-9A90-1413A92E17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88" y="3929"/>
              <a:ext cx="141" cy="296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84" name="Line 13">
              <a:extLst>
                <a:ext uri="{FF2B5EF4-FFF2-40B4-BE49-F238E27FC236}">
                  <a16:creationId xmlns:a16="http://schemas.microsoft.com/office/drawing/2014/main" id="{E3E2B5F1-938B-44D1-8742-0775C294EE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32" y="3935"/>
              <a:ext cx="189" cy="285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85" name="Line 14">
              <a:extLst>
                <a:ext uri="{FF2B5EF4-FFF2-40B4-BE49-F238E27FC236}">
                  <a16:creationId xmlns:a16="http://schemas.microsoft.com/office/drawing/2014/main" id="{A2A50C1B-E8D8-48BF-87C8-0652F532DA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32" y="3547"/>
              <a:ext cx="0" cy="391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86" name="Oval 15">
              <a:extLst>
                <a:ext uri="{FF2B5EF4-FFF2-40B4-BE49-F238E27FC236}">
                  <a16:creationId xmlns:a16="http://schemas.microsoft.com/office/drawing/2014/main" id="{7B7F59B9-2AE6-45B7-8D3B-C8B14E8436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8" y="3264"/>
              <a:ext cx="285" cy="286"/>
            </a:xfrm>
            <a:prstGeom prst="ellipse">
              <a:avLst/>
            </a:prstGeom>
            <a:solidFill>
              <a:srgbClr val="BBE0E3"/>
            </a:solidFill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en-US"/>
            </a:p>
          </p:txBody>
        </p:sp>
        <p:sp>
          <p:nvSpPr>
            <p:cNvPr id="40987" name="Line 16">
              <a:extLst>
                <a:ext uri="{FF2B5EF4-FFF2-40B4-BE49-F238E27FC236}">
                  <a16:creationId xmlns:a16="http://schemas.microsoft.com/office/drawing/2014/main" id="{595AFA8B-301C-4FD5-9250-6AA8236F11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935" y="3695"/>
              <a:ext cx="199" cy="190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88" name="Line 17">
              <a:extLst>
                <a:ext uri="{FF2B5EF4-FFF2-40B4-BE49-F238E27FC236}">
                  <a16:creationId xmlns:a16="http://schemas.microsoft.com/office/drawing/2014/main" id="{B8E49399-C65C-4CA3-AA07-E3203DCE88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32" y="3695"/>
              <a:ext cx="189" cy="190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0967" name="Group 18">
            <a:extLst>
              <a:ext uri="{FF2B5EF4-FFF2-40B4-BE49-F238E27FC236}">
                <a16:creationId xmlns:a16="http://schemas.microsoft.com/office/drawing/2014/main" id="{6B455962-C80B-406C-A4DA-C7411CC9AE62}"/>
              </a:ext>
            </a:extLst>
          </p:cNvPr>
          <p:cNvGrpSpPr>
            <a:grpSpLocks/>
          </p:cNvGrpSpPr>
          <p:nvPr/>
        </p:nvGrpSpPr>
        <p:grpSpPr bwMode="auto">
          <a:xfrm>
            <a:off x="6248400" y="3276600"/>
            <a:ext cx="611188" cy="1525588"/>
            <a:chOff x="3936" y="2064"/>
            <a:chExt cx="385" cy="961"/>
          </a:xfrm>
        </p:grpSpPr>
        <p:sp>
          <p:nvSpPr>
            <p:cNvPr id="40977" name="Line 19">
              <a:extLst>
                <a:ext uri="{FF2B5EF4-FFF2-40B4-BE49-F238E27FC236}">
                  <a16:creationId xmlns:a16="http://schemas.microsoft.com/office/drawing/2014/main" id="{C79394B4-4A40-40C5-A8C1-75239699DB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88" y="2730"/>
              <a:ext cx="141" cy="296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78" name="Line 20">
              <a:extLst>
                <a:ext uri="{FF2B5EF4-FFF2-40B4-BE49-F238E27FC236}">
                  <a16:creationId xmlns:a16="http://schemas.microsoft.com/office/drawing/2014/main" id="{BED60707-3CC2-4831-9369-E81B72CC4F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32" y="2735"/>
              <a:ext cx="189" cy="286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79" name="Line 21">
              <a:extLst>
                <a:ext uri="{FF2B5EF4-FFF2-40B4-BE49-F238E27FC236}">
                  <a16:creationId xmlns:a16="http://schemas.microsoft.com/office/drawing/2014/main" id="{1E0645E8-6276-44B6-B350-EE7E61C9AE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32" y="2346"/>
              <a:ext cx="0" cy="392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80" name="Oval 22">
              <a:extLst>
                <a:ext uri="{FF2B5EF4-FFF2-40B4-BE49-F238E27FC236}">
                  <a16:creationId xmlns:a16="http://schemas.microsoft.com/office/drawing/2014/main" id="{87A762E4-9718-43BD-A635-9AF9CDA204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8" y="2064"/>
              <a:ext cx="285" cy="285"/>
            </a:xfrm>
            <a:prstGeom prst="ellipse">
              <a:avLst/>
            </a:prstGeom>
            <a:solidFill>
              <a:srgbClr val="BBE0E3"/>
            </a:solidFill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en-US" altLang="en-US"/>
            </a:p>
          </p:txBody>
        </p:sp>
        <p:sp>
          <p:nvSpPr>
            <p:cNvPr id="40981" name="Line 23">
              <a:extLst>
                <a:ext uri="{FF2B5EF4-FFF2-40B4-BE49-F238E27FC236}">
                  <a16:creationId xmlns:a16="http://schemas.microsoft.com/office/drawing/2014/main" id="{722D7079-2EE7-4D03-9931-5B6D49A9EE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935" y="2496"/>
              <a:ext cx="199" cy="190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82" name="Line 24">
              <a:extLst>
                <a:ext uri="{FF2B5EF4-FFF2-40B4-BE49-F238E27FC236}">
                  <a16:creationId xmlns:a16="http://schemas.microsoft.com/office/drawing/2014/main" id="{119DAEED-12C6-4F47-92A6-27B515B562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32" y="2496"/>
              <a:ext cx="189" cy="190"/>
            </a:xfrm>
            <a:prstGeom prst="line">
              <a:avLst/>
            </a:prstGeom>
            <a:noFill/>
            <a:ln w="76320" cap="sq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0968" name="Text Box 25">
            <a:extLst>
              <a:ext uri="{FF2B5EF4-FFF2-40B4-BE49-F238E27FC236}">
                <a16:creationId xmlns:a16="http://schemas.microsoft.com/office/drawing/2014/main" id="{DFB5D547-7926-400D-A24A-80F065C1F6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44196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2</a:t>
            </a:r>
          </a:p>
        </p:txBody>
      </p:sp>
      <p:sp>
        <p:nvSpPr>
          <p:cNvPr id="40969" name="Text Box 26">
            <a:extLst>
              <a:ext uri="{FF2B5EF4-FFF2-40B4-BE49-F238E27FC236}">
                <a16:creationId xmlns:a16="http://schemas.microsoft.com/office/drawing/2014/main" id="{913B0058-BC87-40D5-B1AF-0D66285121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63246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3</a:t>
            </a:r>
          </a:p>
        </p:txBody>
      </p:sp>
      <p:sp>
        <p:nvSpPr>
          <p:cNvPr id="40970" name="Text Box 27">
            <a:extLst>
              <a:ext uri="{FF2B5EF4-FFF2-40B4-BE49-F238E27FC236}">
                <a16:creationId xmlns:a16="http://schemas.microsoft.com/office/drawing/2014/main" id="{A620365D-C8CC-4B93-BCF6-8005C0EF64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58674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Transformer</a:t>
            </a:r>
          </a:p>
        </p:txBody>
      </p:sp>
      <p:pic>
        <p:nvPicPr>
          <p:cNvPr id="40971" name="Picture 28">
            <a:extLst>
              <a:ext uri="{FF2B5EF4-FFF2-40B4-BE49-F238E27FC236}">
                <a16:creationId xmlns:a16="http://schemas.microsoft.com/office/drawing/2014/main" id="{10184109-2643-4B8B-938F-CA4B00721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5105400"/>
            <a:ext cx="60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0972" name="Line 29">
            <a:extLst>
              <a:ext uri="{FF2B5EF4-FFF2-40B4-BE49-F238E27FC236}">
                <a16:creationId xmlns:a16="http://schemas.microsoft.com/office/drawing/2014/main" id="{A0AF5055-B378-4DD4-BE0D-0BEC34C5EFE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68825" y="5254625"/>
            <a:ext cx="1530350" cy="539750"/>
          </a:xfrm>
          <a:prstGeom prst="line">
            <a:avLst/>
          </a:prstGeom>
          <a:noFill/>
          <a:ln w="57240" cap="sq">
            <a:solidFill>
              <a:srgbClr val="FFCC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73" name="Line 30">
            <a:extLst>
              <a:ext uri="{FF2B5EF4-FFF2-40B4-BE49-F238E27FC236}">
                <a16:creationId xmlns:a16="http://schemas.microsoft.com/office/drawing/2014/main" id="{A68A4EB2-7AD6-4ABB-B221-B86083EB796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68825" y="4114800"/>
            <a:ext cx="1530350" cy="685800"/>
          </a:xfrm>
          <a:prstGeom prst="line">
            <a:avLst/>
          </a:prstGeom>
          <a:noFill/>
          <a:ln w="57240" cap="sq">
            <a:solidFill>
              <a:srgbClr val="FFCC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40974" name="Picture 31">
            <a:extLst>
              <a:ext uri="{FF2B5EF4-FFF2-40B4-BE49-F238E27FC236}">
                <a16:creationId xmlns:a16="http://schemas.microsoft.com/office/drawing/2014/main" id="{B544D2B4-3B06-4807-B568-319D116CA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4724400"/>
            <a:ext cx="60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0975" name="Text Box 32">
            <a:extLst>
              <a:ext uri="{FF2B5EF4-FFF2-40B4-BE49-F238E27FC236}">
                <a16:creationId xmlns:a16="http://schemas.microsoft.com/office/drawing/2014/main" id="{2C1AAD31-7D8F-47B7-B639-9E33599A12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48768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5</a:t>
            </a:r>
          </a:p>
        </p:txBody>
      </p:sp>
      <p:sp>
        <p:nvSpPr>
          <p:cNvPr id="40976" name="Text Box 33">
            <a:extLst>
              <a:ext uri="{FF2B5EF4-FFF2-40B4-BE49-F238E27FC236}">
                <a16:creationId xmlns:a16="http://schemas.microsoft.com/office/drawing/2014/main" id="{DE100039-3184-402A-9055-2B70B4D1BE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5272088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+</a:t>
            </a: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97790-D19D-4700-BDC4-8972540FD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D216D-652C-4978-86D0-D0CFA14A6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600200"/>
            <a:ext cx="8221663" cy="4518025"/>
          </a:xfrm>
        </p:spPr>
        <p:txBody>
          <a:bodyPr/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What aspects of the Smart Grid system should we worry about?</a:t>
            </a:r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68663406-8E62-4FCE-84EE-C8C420340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537" y="2819399"/>
            <a:ext cx="3631803" cy="3631803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442529B7-53B2-451A-AED4-0C2A68FF2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697162"/>
            <a:ext cx="38862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957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1">
            <a:extLst>
              <a:ext uri="{FF2B5EF4-FFF2-40B4-BE49-F238E27FC236}">
                <a16:creationId xmlns:a16="http://schemas.microsoft.com/office/drawing/2014/main" id="{4D7200C2-53E3-47C0-9331-E340D8ACD8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Weight</a:t>
            </a:r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9DF79C30-BC59-42B7-8627-24C60D8560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4838" cy="4521200"/>
          </a:xfrm>
        </p:spPr>
        <p:txBody>
          <a:bodyPr/>
          <a:lstStyle/>
          <a:p>
            <a:pPr marL="739775" lvl="1" indent="-282575" eaLnBrk="1" hangingPunct="1">
              <a:buClr>
                <a:srgbClr val="FFFFFF"/>
              </a:buClr>
              <a:buFont typeface="Times New Roman" panose="02020603050405020304" pitchFamily="18" charset="0"/>
              <a:buChar char="–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Not all attack points are as “valuable”</a:t>
            </a:r>
          </a:p>
          <a:p>
            <a:pPr lvl="2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 dirty="0"/>
              <a:t>For example, individual houses are not as important as hospitals.</a:t>
            </a:r>
          </a:p>
        </p:txBody>
      </p:sp>
      <p:pic>
        <p:nvPicPr>
          <p:cNvPr id="3" name="Picture 2" descr="A picture containing drawing, table, clock&#10;&#10;Description automatically generated">
            <a:extLst>
              <a:ext uri="{FF2B5EF4-FFF2-40B4-BE49-F238E27FC236}">
                <a16:creationId xmlns:a16="http://schemas.microsoft.com/office/drawing/2014/main" id="{EAFB3E78-8F6D-4E6F-BBEB-E3BEAD7D01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386603"/>
            <a:ext cx="1909588" cy="1968647"/>
          </a:xfrm>
          <a:prstGeom prst="rect">
            <a:avLst/>
          </a:prstGeom>
        </p:spPr>
      </p:pic>
      <p:pic>
        <p:nvPicPr>
          <p:cNvPr id="5" name="Picture 4" descr="A picture containing window, computer, drawing&#10;&#10;Description automatically generated">
            <a:extLst>
              <a:ext uri="{FF2B5EF4-FFF2-40B4-BE49-F238E27FC236}">
                <a16:creationId xmlns:a16="http://schemas.microsoft.com/office/drawing/2014/main" id="{79B668C0-3B41-4D2D-B444-0D667CAA25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399" y="3079077"/>
            <a:ext cx="2924829" cy="29569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110E49-F964-4FB2-914F-3F6837447DEB}"/>
              </a:ext>
            </a:extLst>
          </p:cNvPr>
          <p:cNvSpPr txBox="1"/>
          <p:nvPr/>
        </p:nvSpPr>
        <p:spPr>
          <a:xfrm>
            <a:off x="1138351" y="5833832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Supports one family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185BA4-82CF-410C-877A-11DBBAA8D82B}"/>
              </a:ext>
            </a:extLst>
          </p:cNvPr>
          <p:cNvSpPr txBox="1"/>
          <p:nvPr/>
        </p:nvSpPr>
        <p:spPr>
          <a:xfrm>
            <a:off x="5455971" y="5900105"/>
            <a:ext cx="2223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Supports entire communities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527590-338C-41E7-9371-8D55F3DBBA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2037" y="2966216"/>
            <a:ext cx="2038798" cy="135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46751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Line 1">
            <a:extLst>
              <a:ext uri="{FF2B5EF4-FFF2-40B4-BE49-F238E27FC236}">
                <a16:creationId xmlns:a16="http://schemas.microsoft.com/office/drawing/2014/main" id="{78017756-33F9-40A4-98A4-DBEE9AD779DF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8800" y="5715000"/>
            <a:ext cx="762000" cy="304800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2" name="Line 2">
            <a:extLst>
              <a:ext uri="{FF2B5EF4-FFF2-40B4-BE49-F238E27FC236}">
                <a16:creationId xmlns:a16="http://schemas.microsoft.com/office/drawing/2014/main" id="{D253D5CD-1D88-4B53-A168-01071AF75B7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58936" y="5707062"/>
            <a:ext cx="1975064" cy="279739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418AF71-19AC-4678-85AA-C817189689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Definitions</a:t>
            </a:r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8AE1F574-BC82-4E41-B686-7803884C15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1"/>
            <a:ext cx="8229600" cy="2133600"/>
          </a:xfrm>
        </p:spPr>
        <p:txBody>
          <a:bodyPr/>
          <a:lstStyle/>
          <a:p>
            <a:pPr marL="334963" indent="-334963" eaLnBrk="1" hangingPunct="1">
              <a:buClr>
                <a:srgbClr val="FFFFFF"/>
              </a:buClr>
              <a:buFont typeface="Arial" panose="020B0604020202020204" pitchFamily="34" charset="0"/>
              <a:buChar char="•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altLang="en-US" dirty="0"/>
              <a:t>A smart grid is a computerized power grid.</a:t>
            </a:r>
          </a:p>
          <a:p>
            <a:pPr marL="334963" indent="-334963" eaLnBrk="1" hangingPunct="1">
              <a:buClr>
                <a:srgbClr val="FFFFFF"/>
              </a:buClr>
              <a:buFont typeface="Arial" panose="020B0604020202020204" pitchFamily="34" charset="0"/>
              <a:buChar char="•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altLang="en-US" dirty="0"/>
              <a:t>In the event of a malfunctioning unit (generator or transformer), power can be automatically redirected from elsewhere.</a:t>
            </a:r>
          </a:p>
        </p:txBody>
      </p:sp>
      <p:sp>
        <p:nvSpPr>
          <p:cNvPr id="5125" name="Text Box 5">
            <a:extLst>
              <a:ext uri="{FF2B5EF4-FFF2-40B4-BE49-F238E27FC236}">
                <a16:creationId xmlns:a16="http://schemas.microsoft.com/office/drawing/2014/main" id="{6CDDCF8C-2104-4C2B-B82A-3AF024DE0C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60082" y="3901282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Transformer</a:t>
            </a:r>
          </a:p>
        </p:txBody>
      </p:sp>
      <p:sp>
        <p:nvSpPr>
          <p:cNvPr id="5126" name="Text Box 6">
            <a:extLst>
              <a:ext uri="{FF2B5EF4-FFF2-40B4-BE49-F238E27FC236}">
                <a16:creationId xmlns:a16="http://schemas.microsoft.com/office/drawing/2014/main" id="{A837186F-B56E-421A-9945-D52A3DA96F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5257800"/>
            <a:ext cx="1219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Generator</a:t>
            </a:r>
          </a:p>
        </p:txBody>
      </p:sp>
      <p:sp>
        <p:nvSpPr>
          <p:cNvPr id="5134" name="Line 14">
            <a:extLst>
              <a:ext uri="{FF2B5EF4-FFF2-40B4-BE49-F238E27FC236}">
                <a16:creationId xmlns:a16="http://schemas.microsoft.com/office/drawing/2014/main" id="{276B7A34-F9D1-4047-9D31-90CF2D03DB1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828800" y="5173663"/>
            <a:ext cx="762000" cy="320675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35" name="Line 15">
            <a:extLst>
              <a:ext uri="{FF2B5EF4-FFF2-40B4-BE49-F238E27FC236}">
                <a16:creationId xmlns:a16="http://schemas.microsoft.com/office/drawing/2014/main" id="{153690BE-D104-46AC-A463-8DB79AAF1B9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5201" y="4978060"/>
            <a:ext cx="1752572" cy="279739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48" name="Text Box 28">
            <a:extLst>
              <a:ext uri="{FF2B5EF4-FFF2-40B4-BE49-F238E27FC236}">
                <a16:creationId xmlns:a16="http://schemas.microsoft.com/office/drawing/2014/main" id="{9B03C1AD-5A6E-4D31-8568-DCFAE89C1D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63246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Consumer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7D98C7-744B-4C99-83D2-16347E8ACB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65" y="4791710"/>
            <a:ext cx="1836486" cy="16687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D8E9DF-8DD0-4742-ACAF-059841D5071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775" y="4347138"/>
            <a:ext cx="2194450" cy="219336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B50662C-FDAF-4738-9950-2BC3A87A48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2469" y="4766946"/>
            <a:ext cx="1340061" cy="12198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A07C9F3-8799-405F-B8C3-DF5F0816C5F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652" y="4384535"/>
            <a:ext cx="1435438" cy="106253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1C31B2-CE67-4426-B265-F1280CCB53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77406" y="5595765"/>
            <a:ext cx="1432684" cy="106079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24C166C-E855-4965-9359-C2CEEF0501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5329" y="3579019"/>
            <a:ext cx="1543707" cy="1143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7664D66-21C0-42A5-B6DC-BF0C957358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609600" y="2819400"/>
            <a:ext cx="414564" cy="5243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A54B5B-31F0-4D1C-8652-4D5ADB5D6E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609600" y="3543871"/>
            <a:ext cx="414564" cy="524301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7163081-2E4E-4594-92C4-5CF904BBB1DB}"/>
              </a:ext>
            </a:extLst>
          </p:cNvPr>
          <p:cNvCxnSpPr>
            <a:cxnSpLocks/>
          </p:cNvCxnSpPr>
          <p:nvPr/>
        </p:nvCxnSpPr>
        <p:spPr bwMode="auto">
          <a:xfrm>
            <a:off x="3096780" y="5381457"/>
            <a:ext cx="1" cy="399860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173" name="Picture 7172">
            <a:extLst>
              <a:ext uri="{FF2B5EF4-FFF2-40B4-BE49-F238E27FC236}">
                <a16:creationId xmlns:a16="http://schemas.microsoft.com/office/drawing/2014/main" id="{D0FC7CF2-DC6D-4E82-BE92-324F991804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609600" y="4188216"/>
            <a:ext cx="414564" cy="524301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7" dur="500"/>
                                        <p:tgtEl>
                                          <p:spTgt spid="5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2" dur="500"/>
                                        <p:tgtEl>
                                          <p:spTgt spid="5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343 0.26273 L 0.2401 0.27408 L 0.35139 0.33912 L 0.42187 0.32894 L 0.7059 0.24884 " pathEditMode="relative" ptsTypes="AAAAA">
                                      <p:cBhvr>
                                        <p:cTn id="46" dur="3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257 0.37106 L 0.2401 0.35439 L 0.35434 0.28981 L 0.43715 0.28981 L 0.70104 0.33541 " pathEditMode="relative" ptsTypes="AAAAA">
                                      <p:cBhvr>
                                        <p:cTn id="48" dur="3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38107 0.07246 L 0.38107 0.24121 L 0.43628 0.22199 L 0.71527 0.16621 " pathEditMode="relative" ptsTypes="AAAA">
                                      <p:cBhvr>
                                        <p:cTn id="50" dur="20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1" grpId="0" animBg="1"/>
      <p:bldP spid="5122" grpId="0" animBg="1"/>
      <p:bldP spid="5125" grpId="0"/>
      <p:bldP spid="5126" grpId="0"/>
      <p:bldP spid="5134" grpId="0" animBg="1"/>
      <p:bldP spid="5135" grpId="0" animBg="1"/>
      <p:bldP spid="514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>
            <a:extLst>
              <a:ext uri="{FF2B5EF4-FFF2-40B4-BE49-F238E27FC236}">
                <a16:creationId xmlns:a16="http://schemas.microsoft.com/office/drawing/2014/main" id="{B2670311-3B33-48A9-AA82-ED894AE96A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Weight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43011" name="Content Placeholder 2">
            <a:extLst>
              <a:ext uri="{FF2B5EF4-FFF2-40B4-BE49-F238E27FC236}">
                <a16:creationId xmlns:a16="http://schemas.microsoft.com/office/drawing/2014/main" id="{5980858A-BACE-4FD0-995E-CBF1EC60A32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en-US" dirty="0"/>
              <a:t>Individual people might not matter as much as a gas utility company, university, or hospital.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en-US" dirty="0"/>
              <a:t>We had to find an objective way to identify structural importance.</a:t>
            </a:r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3BCA8B20-51DD-4BB6-A3B3-C3836F4E4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913" y="4338975"/>
            <a:ext cx="3388235" cy="2247529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9540B283-124E-4A16-A983-85AD7AE19C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Capacity</a:t>
            </a:r>
          </a:p>
        </p:txBody>
      </p:sp>
      <p:sp>
        <p:nvSpPr>
          <p:cNvPr id="44035" name="Content Placeholder 2">
            <a:extLst>
              <a:ext uri="{FF2B5EF4-FFF2-40B4-BE49-F238E27FC236}">
                <a16:creationId xmlns:a16="http://schemas.microsoft.com/office/drawing/2014/main" id="{49C70978-B50B-460B-A5A7-6BEB933325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en-US" dirty="0"/>
              <a:t>There is a limit to the amount of electricity that a transformer can handle.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en-US" dirty="0"/>
              <a:t>Parts can only be made to work so hard before they fail.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43F70B-1641-49BF-B8CC-5BB014382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915" y="3798986"/>
            <a:ext cx="3890169" cy="2917627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>
            <a:extLst>
              <a:ext uri="{FF2B5EF4-FFF2-40B4-BE49-F238E27FC236}">
                <a16:creationId xmlns:a16="http://schemas.microsoft.com/office/drawing/2014/main" id="{E9F1311F-2B9A-4E49-B1E8-D306D1BB0F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Cost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9C70978-B50B-460B-A5A7-6BEB933325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1663" cy="4518025"/>
          </a:xfrm>
        </p:spPr>
        <p:txBody>
          <a:bodyPr/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en-US" dirty="0"/>
              <a:t>Attacking a transformer requires spending resources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en-US" dirty="0"/>
              <a:t>Attackers have a finite resource budget to work with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D8B828A-82EE-4DD9-9D35-409ADF94B4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3810000"/>
            <a:ext cx="3810000" cy="2690813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1">
            <a:extLst>
              <a:ext uri="{FF2B5EF4-FFF2-40B4-BE49-F238E27FC236}">
                <a16:creationId xmlns:a16="http://schemas.microsoft.com/office/drawing/2014/main" id="{FB69C42B-9FA9-41D3-B754-B5936D8B8B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System Model</a:t>
            </a:r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EB5524CD-7003-46EC-BE34-4C7E13AC22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4838" cy="4521200"/>
          </a:xfrm>
        </p:spPr>
        <p:txBody>
          <a:bodyPr/>
          <a:lstStyle/>
          <a:p>
            <a:pPr marL="339725" indent="-339725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/>
            </a:pPr>
            <a:r>
              <a:rPr lang="en-US" altLang="en-US" dirty="0"/>
              <a:t>Our system consists of Suppliers, Transformers, and power lines.</a:t>
            </a:r>
          </a:p>
          <a:p>
            <a:pPr marL="339725" indent="-339725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/>
            </a:pPr>
            <a:r>
              <a:rPr lang="en-US" altLang="en-US" dirty="0"/>
              <a:t>Transformers:</a:t>
            </a:r>
          </a:p>
          <a:p>
            <a:pPr marL="739775" lvl="1" indent="-282575" eaLnBrk="1" hangingPunct="1">
              <a:buClr>
                <a:srgbClr val="FFFFFF"/>
              </a:buClr>
              <a:buFont typeface="Times New Roman" panose="02020603050405020304" pitchFamily="18" charset="0"/>
              <a:buChar char="–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/>
            </a:pPr>
            <a:r>
              <a:rPr lang="en-US" altLang="en-US" dirty="0"/>
              <a:t>Weight (W)</a:t>
            </a:r>
          </a:p>
          <a:p>
            <a:pPr marL="739775" lvl="1" indent="-282575" eaLnBrk="1" hangingPunct="1">
              <a:buClr>
                <a:srgbClr val="FFFFFF"/>
              </a:buClr>
              <a:buFont typeface="Times New Roman" panose="02020603050405020304" pitchFamily="18" charset="0"/>
              <a:buChar char="–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/>
            </a:pPr>
            <a:r>
              <a:rPr lang="en-US" altLang="en-US" dirty="0"/>
              <a:t>Capacity:</a:t>
            </a:r>
          </a:p>
          <a:p>
            <a:pPr marL="739775" lvl="1" indent="-282575" eaLnBrk="1" hangingPunct="1">
              <a:buClr>
                <a:srgbClr val="FFFFFF"/>
              </a:buClr>
              <a:buFont typeface="Times New Roman" panose="02020603050405020304" pitchFamily="18" charset="0"/>
              <a:buChar char="–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/>
            </a:pPr>
            <a:r>
              <a:rPr lang="en-US" altLang="en-US" dirty="0"/>
              <a:t>Cost (C)</a:t>
            </a:r>
          </a:p>
          <a:p>
            <a:pPr marL="741363" lvl="1" indent="-282575" eaLnBrk="1" hangingPunct="1">
              <a:buClrTx/>
              <a:buFontTx/>
              <a:buNone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/>
            </a:pPr>
            <a:endParaRPr lang="en-US" altLang="en-US" dirty="0"/>
          </a:p>
        </p:txBody>
      </p:sp>
      <p:pic>
        <p:nvPicPr>
          <p:cNvPr id="16387" name="Picture 3">
            <a:extLst>
              <a:ext uri="{FF2B5EF4-FFF2-40B4-BE49-F238E27FC236}">
                <a16:creationId xmlns:a16="http://schemas.microsoft.com/office/drawing/2014/main" id="{1A748C81-709C-4AB6-9A12-C476427C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4343400"/>
            <a:ext cx="3863975" cy="144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7" dur="500"/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2" dur="500"/>
                                        <p:tgtEl>
                                          <p:spTgt spid="16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6" dur="500"/>
                                        <p:tgtEl>
                                          <p:spTgt spid="163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9" dur="500"/>
                                        <p:tgtEl>
                                          <p:spTgt spid="163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2" dur="500"/>
                                        <p:tgtEl>
                                          <p:spTgt spid="163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4" presetID="3" presetClass="entr" presetSubtype="1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additive="repl"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6" dur="500"/>
                                        <p:tgtEl>
                                          <p:spTgt spid="16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FE3D1-5550-4E7D-B63E-E4195A55F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F9996-2EEA-4F65-852D-A63CA79E4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1663" cy="4518025"/>
          </a:xfrm>
        </p:spPr>
        <p:txBody>
          <a:bodyPr/>
          <a:lstStyle/>
          <a:p>
            <a:r>
              <a:rPr lang="en-US" sz="1800" dirty="0">
                <a:hlinkClick r:id="rId2"/>
              </a:rPr>
              <a:t>https://www.kissclipart.com/factory-clipart-car-citron-factory-vvucrf/</a:t>
            </a:r>
            <a:endParaRPr lang="en-US" sz="1800" dirty="0"/>
          </a:p>
          <a:p>
            <a:r>
              <a:rPr lang="en-US" sz="1800" dirty="0">
                <a:hlinkClick r:id="rId3"/>
              </a:rPr>
              <a:t>https://www.wboi.org/post/pfw-reveals-new-athletic-logo</a:t>
            </a:r>
            <a:endParaRPr lang="en-US" sz="1800" dirty="0"/>
          </a:p>
          <a:p>
            <a:r>
              <a:rPr lang="en-US" sz="1800" dirty="0">
                <a:hlinkClick r:id="rId4"/>
              </a:rPr>
              <a:t>http://www.clker.com/clipart-weight.html</a:t>
            </a:r>
            <a:endParaRPr lang="en-US" sz="1800" dirty="0"/>
          </a:p>
          <a:p>
            <a:r>
              <a:rPr lang="en-US" sz="1800" dirty="0">
                <a:hlinkClick r:id="rId5"/>
              </a:rPr>
              <a:t>https://fineartamerica.com/featured/1-water-overflowing-cup-zing-images.html</a:t>
            </a:r>
            <a:endParaRPr lang="en-US" sz="1800" dirty="0"/>
          </a:p>
          <a:p>
            <a:r>
              <a:rPr lang="en-US" sz="1800" dirty="0">
                <a:hlinkClick r:id="rId6"/>
              </a:rPr>
              <a:t>https://pixabay.com/vectors/cash-finance-financial-green-ideas-1296584/</a:t>
            </a:r>
            <a:endParaRPr lang="en-US" sz="1800" dirty="0"/>
          </a:p>
          <a:p>
            <a:r>
              <a:rPr lang="en-US" sz="1800" dirty="0">
                <a:hlinkClick r:id="rId7"/>
              </a:rPr>
              <a:t>https://veritasdomain.wordpress.com/2016/02/07/why-write-a-post-addressing-the-issue-of-sins-as-reasons-why-people-leave-church/</a:t>
            </a:r>
            <a:endParaRPr lang="en-US" sz="1800" dirty="0"/>
          </a:p>
          <a:p>
            <a:r>
              <a:rPr lang="en-US" sz="1800" dirty="0">
                <a:hlinkClick r:id="rId8"/>
              </a:rPr>
              <a:t>https://clipartix.com/questions-clipart/</a:t>
            </a:r>
            <a:endParaRPr lang="en-US" sz="1800" dirty="0"/>
          </a:p>
          <a:p>
            <a:r>
              <a:rPr lang="en-US" sz="1800" dirty="0">
                <a:hlinkClick r:id="rId9"/>
              </a:rPr>
              <a:t>http://www.clker.com/clipart-orange-house-2.html</a:t>
            </a:r>
            <a:endParaRPr lang="en-US" sz="1800" dirty="0"/>
          </a:p>
          <a:p>
            <a:r>
              <a:rPr lang="en-US" sz="1800" dirty="0">
                <a:hlinkClick r:id="rId10"/>
              </a:rPr>
              <a:t>http://cliparts.co/pictures-of-a-hospital</a:t>
            </a:r>
            <a:endParaRPr lang="en-US" sz="1800" dirty="0"/>
          </a:p>
          <a:p>
            <a:r>
              <a:rPr lang="en-US" sz="1800" dirty="0">
                <a:hlinkClick r:id="rId11"/>
              </a:rPr>
              <a:t>https://picsart.com/hashtag/hacker/popular-stickers</a:t>
            </a:r>
            <a:endParaRPr lang="en-US" sz="1800" dirty="0"/>
          </a:p>
          <a:p>
            <a:r>
              <a:rPr lang="en-US" sz="1800" dirty="0">
                <a:hlinkClick r:id="rId12"/>
              </a:rPr>
              <a:t>https://mywordsateme.blogspot.com/2012/01/blurb-about-blurbs.html</a:t>
            </a:r>
            <a:endParaRPr lang="en-US" sz="1800" dirty="0"/>
          </a:p>
          <a:p>
            <a:r>
              <a:rPr lang="en-US" sz="1800" dirty="0">
                <a:hlinkClick r:id="rId13"/>
              </a:rPr>
              <a:t>https://www.istockphoto.com/jp/%E3%82%A4%E3%83%A9%E3%82%B9%E3%83%88/%E6%BC%8F%E3%82%8C%E3%82%8B?mediatype=illustration&amp;phrase=%E6%BC%8F%E3%82%8C%E3%82%8B&amp;sort=mostpopular</a:t>
            </a: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66998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Line 1">
            <a:extLst>
              <a:ext uri="{FF2B5EF4-FFF2-40B4-BE49-F238E27FC236}">
                <a16:creationId xmlns:a16="http://schemas.microsoft.com/office/drawing/2014/main" id="{78017756-33F9-40A4-98A4-DBEE9AD779DF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8800" y="5715000"/>
            <a:ext cx="762000" cy="304800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2" name="Line 2">
            <a:extLst>
              <a:ext uri="{FF2B5EF4-FFF2-40B4-BE49-F238E27FC236}">
                <a16:creationId xmlns:a16="http://schemas.microsoft.com/office/drawing/2014/main" id="{D253D5CD-1D88-4B53-A168-01071AF75B7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58936" y="5707062"/>
            <a:ext cx="1975064" cy="279739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418AF71-19AC-4678-85AA-C817189689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Definitions</a:t>
            </a:r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8AE1F574-BC82-4E41-B686-7803884C15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1"/>
            <a:ext cx="8229600" cy="2133600"/>
          </a:xfrm>
        </p:spPr>
        <p:txBody>
          <a:bodyPr/>
          <a:lstStyle/>
          <a:p>
            <a:pPr marL="334963" indent="-334963" eaLnBrk="1" hangingPunct="1">
              <a:buClr>
                <a:srgbClr val="FFFFFF"/>
              </a:buClr>
              <a:buFont typeface="Arial" panose="020B0604020202020204" pitchFamily="34" charset="0"/>
              <a:buChar char="•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altLang="en-US" dirty="0"/>
              <a:t>A smart grid is a computerized power grid.</a:t>
            </a:r>
          </a:p>
          <a:p>
            <a:pPr marL="334963" indent="-334963" eaLnBrk="1" hangingPunct="1">
              <a:buClr>
                <a:srgbClr val="FFFFFF"/>
              </a:buClr>
              <a:buFont typeface="Arial" panose="020B0604020202020204" pitchFamily="34" charset="0"/>
              <a:buChar char="•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altLang="en-US" dirty="0"/>
              <a:t>In the event of a malfunctioning unit (generator or transformer), power can be automatically redirected from elsewhere.</a:t>
            </a:r>
          </a:p>
        </p:txBody>
      </p:sp>
      <p:sp>
        <p:nvSpPr>
          <p:cNvPr id="5125" name="Text Box 5">
            <a:extLst>
              <a:ext uri="{FF2B5EF4-FFF2-40B4-BE49-F238E27FC236}">
                <a16:creationId xmlns:a16="http://schemas.microsoft.com/office/drawing/2014/main" id="{6CDDCF8C-2104-4C2B-B82A-3AF024DE0C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60082" y="3901282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Transformer</a:t>
            </a:r>
          </a:p>
        </p:txBody>
      </p:sp>
      <p:sp>
        <p:nvSpPr>
          <p:cNvPr id="5126" name="Text Box 6">
            <a:extLst>
              <a:ext uri="{FF2B5EF4-FFF2-40B4-BE49-F238E27FC236}">
                <a16:creationId xmlns:a16="http://schemas.microsoft.com/office/drawing/2014/main" id="{A837186F-B56E-421A-9945-D52A3DA96F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5257800"/>
            <a:ext cx="1219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Generator</a:t>
            </a:r>
          </a:p>
        </p:txBody>
      </p:sp>
      <p:sp>
        <p:nvSpPr>
          <p:cNvPr id="5134" name="Line 14">
            <a:extLst>
              <a:ext uri="{FF2B5EF4-FFF2-40B4-BE49-F238E27FC236}">
                <a16:creationId xmlns:a16="http://schemas.microsoft.com/office/drawing/2014/main" id="{276B7A34-F9D1-4047-9D31-90CF2D03DB1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828800" y="5173663"/>
            <a:ext cx="762000" cy="320675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35" name="Line 15">
            <a:extLst>
              <a:ext uri="{FF2B5EF4-FFF2-40B4-BE49-F238E27FC236}">
                <a16:creationId xmlns:a16="http://schemas.microsoft.com/office/drawing/2014/main" id="{153690BE-D104-46AC-A463-8DB79AAF1B9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5201" y="4978060"/>
            <a:ext cx="1752572" cy="279739"/>
          </a:xfrm>
          <a:prstGeom prst="line">
            <a:avLst/>
          </a:prstGeom>
          <a:noFill/>
          <a:ln w="76320" cap="sq">
            <a:solidFill>
              <a:srgbClr val="FFC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48" name="Text Box 28">
            <a:extLst>
              <a:ext uri="{FF2B5EF4-FFF2-40B4-BE49-F238E27FC236}">
                <a16:creationId xmlns:a16="http://schemas.microsoft.com/office/drawing/2014/main" id="{9B03C1AD-5A6E-4D31-8568-DCFAE89C1D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63246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/>
              <a:t>Consumer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7D98C7-744B-4C99-83D2-16347E8ACB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65" y="4791710"/>
            <a:ext cx="1836486" cy="16687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D8E9DF-8DD0-4742-ACAF-059841D5071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775" y="4347138"/>
            <a:ext cx="2194450" cy="219336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B50662C-FDAF-4738-9950-2BC3A87A48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2469" y="4766946"/>
            <a:ext cx="1340061" cy="121985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1C31B2-CE67-4426-B265-F1280CCB53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7406" y="5595765"/>
            <a:ext cx="1432684" cy="106079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24C166C-E855-4965-9359-C2CEEF0501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5329" y="3579019"/>
            <a:ext cx="1543707" cy="1143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7664D66-21C0-42A5-B6DC-BF0C957358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09600" y="2819400"/>
            <a:ext cx="414564" cy="5243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A54B5B-31F0-4D1C-8652-4D5ADB5D6E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09600" y="3543871"/>
            <a:ext cx="414564" cy="524301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7163081-2E4E-4594-92C4-5CF904BBB1DB}"/>
              </a:ext>
            </a:extLst>
          </p:cNvPr>
          <p:cNvCxnSpPr>
            <a:cxnSpLocks/>
          </p:cNvCxnSpPr>
          <p:nvPr/>
        </p:nvCxnSpPr>
        <p:spPr bwMode="auto">
          <a:xfrm>
            <a:off x="3096780" y="5381457"/>
            <a:ext cx="1" cy="399860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173" name="Picture 7172">
            <a:extLst>
              <a:ext uri="{FF2B5EF4-FFF2-40B4-BE49-F238E27FC236}">
                <a16:creationId xmlns:a16="http://schemas.microsoft.com/office/drawing/2014/main" id="{D0FC7CF2-DC6D-4E82-BE92-324F991804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09600" y="4188216"/>
            <a:ext cx="414564" cy="5243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B4AE38-5209-47D0-97ED-51AF69433C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54510" y="4921264"/>
            <a:ext cx="2048434" cy="573074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0919CE9-F490-460F-8FBD-CC0239AF6CB6}"/>
              </a:ext>
            </a:extLst>
          </p:cNvPr>
          <p:cNvCxnSpPr>
            <a:cxnSpLocks/>
          </p:cNvCxnSpPr>
          <p:nvPr/>
        </p:nvCxnSpPr>
        <p:spPr bwMode="auto">
          <a:xfrm>
            <a:off x="3096976" y="5381457"/>
            <a:ext cx="1" cy="399860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chemeClr val="bg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956" y="4343400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73538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343 0.26273 L 0.2401 0.27408 L 0.35139 0.33912 L 0.42187 0.32894 L 0.7059 0.24884 " pathEditMode="relative" ptsTypes="AAAAA">
                                      <p:cBhvr>
                                        <p:cTn id="14" dur="3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725 0.37222 L 0.24566 0.35439 L 0.33055 0.30509 " pathEditMode="relative" ptsTypes="AAA">
                                      <p:cBhvr>
                                        <p:cTn id="1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Line 1">
            <a:extLst>
              <a:ext uri="{FF2B5EF4-FFF2-40B4-BE49-F238E27FC236}">
                <a16:creationId xmlns:a16="http://schemas.microsoft.com/office/drawing/2014/main" id="{78017756-33F9-40A4-98A4-DBEE9AD779DF}"/>
              </a:ext>
            </a:extLst>
          </p:cNvPr>
          <p:cNvSpPr>
            <a:spLocks noChangeShapeType="1"/>
          </p:cNvSpPr>
          <p:nvPr/>
        </p:nvSpPr>
        <p:spPr bwMode="auto">
          <a:xfrm>
            <a:off x="1740147" y="3175482"/>
            <a:ext cx="1155449" cy="468332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2" name="Line 2">
            <a:extLst>
              <a:ext uri="{FF2B5EF4-FFF2-40B4-BE49-F238E27FC236}">
                <a16:creationId xmlns:a16="http://schemas.microsoft.com/office/drawing/2014/main" id="{D253D5CD-1D88-4B53-A168-01071AF75B7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72894" y="3274386"/>
            <a:ext cx="2046905" cy="215811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34" name="Line 14">
            <a:extLst>
              <a:ext uri="{FF2B5EF4-FFF2-40B4-BE49-F238E27FC236}">
                <a16:creationId xmlns:a16="http://schemas.microsoft.com/office/drawing/2014/main" id="{276B7A34-F9D1-4047-9D31-90CF2D03DB1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40147" y="2407414"/>
            <a:ext cx="1231650" cy="547406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35" name="Line 15">
            <a:extLst>
              <a:ext uri="{FF2B5EF4-FFF2-40B4-BE49-F238E27FC236}">
                <a16:creationId xmlns:a16="http://schemas.microsoft.com/office/drawing/2014/main" id="{153690BE-D104-46AC-A463-8DB79AAF1B95}"/>
              </a:ext>
            </a:extLst>
          </p:cNvPr>
          <p:cNvSpPr>
            <a:spLocks noChangeShapeType="1"/>
          </p:cNvSpPr>
          <p:nvPr/>
        </p:nvSpPr>
        <p:spPr bwMode="auto">
          <a:xfrm>
            <a:off x="3988075" y="2407414"/>
            <a:ext cx="2046897" cy="399860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7D98C7-744B-4C99-83D2-16347E8ACB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13" y="2252192"/>
            <a:ext cx="1836486" cy="16687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D8E9DF-8DD0-4742-ACAF-059841D5071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231" y="2028404"/>
            <a:ext cx="2194450" cy="21933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A07C9F3-8799-405F-B8C3-DF5F0816C5F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7854" y="1718420"/>
            <a:ext cx="1435438" cy="106253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1C31B2-CE67-4426-B265-F1280CCB53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90506" y="3242357"/>
            <a:ext cx="1432684" cy="1060796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7163081-2E4E-4594-92C4-5CF904BBB1DB}"/>
              </a:ext>
            </a:extLst>
          </p:cNvPr>
          <p:cNvCxnSpPr>
            <a:cxnSpLocks/>
          </p:cNvCxnSpPr>
          <p:nvPr/>
        </p:nvCxnSpPr>
        <p:spPr bwMode="auto">
          <a:xfrm>
            <a:off x="3465997" y="2779748"/>
            <a:ext cx="1" cy="399860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111E492E-1A85-4041-A530-97EA459811B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541" y="4098549"/>
            <a:ext cx="2194450" cy="219336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DFC6B80-CD22-4703-8C84-7F2C70DF8F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648" y="-330371"/>
            <a:ext cx="2194450" cy="2193362"/>
          </a:xfrm>
          <a:prstGeom prst="rect">
            <a:avLst/>
          </a:prstGeom>
        </p:spPr>
      </p:pic>
      <p:sp>
        <p:nvSpPr>
          <p:cNvPr id="31" name="Line 2">
            <a:extLst>
              <a:ext uri="{FF2B5EF4-FFF2-40B4-BE49-F238E27FC236}">
                <a16:creationId xmlns:a16="http://schemas.microsoft.com/office/drawing/2014/main" id="{11BE4248-C760-4FF2-9B0E-49C7FE4F8B6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66580" y="990600"/>
            <a:ext cx="2053219" cy="801062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2">
            <a:extLst>
              <a:ext uri="{FF2B5EF4-FFF2-40B4-BE49-F238E27FC236}">
                <a16:creationId xmlns:a16="http://schemas.microsoft.com/office/drawing/2014/main" id="{98305490-9963-4228-9A6F-77AB329F3FD5}"/>
              </a:ext>
            </a:extLst>
          </p:cNvPr>
          <p:cNvSpPr>
            <a:spLocks noChangeShapeType="1"/>
          </p:cNvSpPr>
          <p:nvPr/>
        </p:nvSpPr>
        <p:spPr bwMode="auto">
          <a:xfrm>
            <a:off x="3854007" y="4188215"/>
            <a:ext cx="2046905" cy="993384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E101685-5986-46B2-98EF-9C4F27667B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66452" y="1760485"/>
            <a:ext cx="414564" cy="52430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6CC1D28-06E2-45B7-AF83-1F4B8C9283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33400" y="242009"/>
            <a:ext cx="414564" cy="52430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A89C7CD-4B7E-41D4-81A8-41C86E3563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85669" y="5410200"/>
            <a:ext cx="414564" cy="52430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F9786CF-788A-4161-A4C7-69A492212C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99313" y="3738295"/>
            <a:ext cx="414564" cy="52430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95D056F-09A4-40D4-965D-044DA60413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20358" y="2739263"/>
            <a:ext cx="414564" cy="52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38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879 0.16458 L 0.42101 0.03264 L 0.78108 0.17615 " pathEditMode="relative" ptsTypes="AAA">
                                      <p:cBhvr>
                                        <p:cTn id="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886 -0.38148 L 0.42066 -0.2787 L 0.78473 -0.04236 " pathEditMode="relative" ptsTypes="AAA">
                                      <p:cBhvr>
                                        <p:cTn id="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146 -0.14004 L 0.42049 -0.03727 L 0.78906 -0.11342 " pathEditMode="relative" ptsTypes="AAA">
                                      <p:cBhvr>
                                        <p:cTn id="1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646 0.025 L 0.41163 -0.10301 L 0.39722 0.10764 L 0.76129 0.03658 " pathEditMode="relative" rAng="0" ptsTypes="AAAA">
                                      <p:cBhvr>
                                        <p:cTn id="12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33" y="-226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278 0.37222 L 0.42309 0.25532 L 0.7842 0.05231 " pathEditMode="relative" ptsTypes="AAA">
                                      <p:cBhvr>
                                        <p:cTn id="14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Line 1">
            <a:extLst>
              <a:ext uri="{FF2B5EF4-FFF2-40B4-BE49-F238E27FC236}">
                <a16:creationId xmlns:a16="http://schemas.microsoft.com/office/drawing/2014/main" id="{78017756-33F9-40A4-98A4-DBEE9AD779DF}"/>
              </a:ext>
            </a:extLst>
          </p:cNvPr>
          <p:cNvSpPr>
            <a:spLocks noChangeShapeType="1"/>
          </p:cNvSpPr>
          <p:nvPr/>
        </p:nvSpPr>
        <p:spPr bwMode="auto">
          <a:xfrm>
            <a:off x="1740147" y="3175482"/>
            <a:ext cx="1155449" cy="468332"/>
          </a:xfrm>
          <a:prstGeom prst="line">
            <a:avLst/>
          </a:prstGeom>
          <a:noFill/>
          <a:ln w="76320" cap="sq">
            <a:solidFill>
              <a:schemeClr val="bg2"/>
            </a:solidFill>
            <a:miter lim="8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2" name="Line 2">
            <a:extLst>
              <a:ext uri="{FF2B5EF4-FFF2-40B4-BE49-F238E27FC236}">
                <a16:creationId xmlns:a16="http://schemas.microsoft.com/office/drawing/2014/main" id="{D253D5CD-1D88-4B53-A168-01071AF75B7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72894" y="3274386"/>
            <a:ext cx="2046905" cy="215811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34" name="Line 14">
            <a:extLst>
              <a:ext uri="{FF2B5EF4-FFF2-40B4-BE49-F238E27FC236}">
                <a16:creationId xmlns:a16="http://schemas.microsoft.com/office/drawing/2014/main" id="{276B7A34-F9D1-4047-9D31-90CF2D03DB1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40147" y="2407414"/>
            <a:ext cx="1231650" cy="547406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35" name="Line 15">
            <a:extLst>
              <a:ext uri="{FF2B5EF4-FFF2-40B4-BE49-F238E27FC236}">
                <a16:creationId xmlns:a16="http://schemas.microsoft.com/office/drawing/2014/main" id="{153690BE-D104-46AC-A463-8DB79AAF1B95}"/>
              </a:ext>
            </a:extLst>
          </p:cNvPr>
          <p:cNvSpPr>
            <a:spLocks noChangeShapeType="1"/>
          </p:cNvSpPr>
          <p:nvPr/>
        </p:nvSpPr>
        <p:spPr bwMode="auto">
          <a:xfrm>
            <a:off x="3988075" y="2407414"/>
            <a:ext cx="2046897" cy="399860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7D98C7-744B-4C99-83D2-16347E8ACB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13" y="2252192"/>
            <a:ext cx="1836486" cy="16687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D8E9DF-8DD0-4742-ACAF-059841D5071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231" y="2028404"/>
            <a:ext cx="2194450" cy="21933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A07C9F3-8799-405F-B8C3-DF5F0816C5F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7854" y="1718420"/>
            <a:ext cx="1435438" cy="106253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1C31B2-CE67-4426-B265-F1280CCB53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90506" y="3242357"/>
            <a:ext cx="1432684" cy="1060796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7163081-2E4E-4594-92C4-5CF904BBB1DB}"/>
              </a:ext>
            </a:extLst>
          </p:cNvPr>
          <p:cNvCxnSpPr>
            <a:cxnSpLocks/>
          </p:cNvCxnSpPr>
          <p:nvPr/>
        </p:nvCxnSpPr>
        <p:spPr bwMode="auto">
          <a:xfrm>
            <a:off x="3465997" y="2779748"/>
            <a:ext cx="1" cy="399860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111E492E-1A85-4041-A530-97EA459811B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541" y="4098549"/>
            <a:ext cx="2194450" cy="219336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DFC6B80-CD22-4703-8C84-7F2C70DF8F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648" y="-330371"/>
            <a:ext cx="2194450" cy="2193362"/>
          </a:xfrm>
          <a:prstGeom prst="rect">
            <a:avLst/>
          </a:prstGeom>
        </p:spPr>
      </p:pic>
      <p:sp>
        <p:nvSpPr>
          <p:cNvPr id="31" name="Line 2">
            <a:extLst>
              <a:ext uri="{FF2B5EF4-FFF2-40B4-BE49-F238E27FC236}">
                <a16:creationId xmlns:a16="http://schemas.microsoft.com/office/drawing/2014/main" id="{11BE4248-C760-4FF2-9B0E-49C7FE4F8B6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66580" y="990600"/>
            <a:ext cx="2053219" cy="801062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2">
            <a:extLst>
              <a:ext uri="{FF2B5EF4-FFF2-40B4-BE49-F238E27FC236}">
                <a16:creationId xmlns:a16="http://schemas.microsoft.com/office/drawing/2014/main" id="{98305490-9963-4228-9A6F-77AB329F3FD5}"/>
              </a:ext>
            </a:extLst>
          </p:cNvPr>
          <p:cNvSpPr>
            <a:spLocks noChangeShapeType="1"/>
          </p:cNvSpPr>
          <p:nvPr/>
        </p:nvSpPr>
        <p:spPr bwMode="auto">
          <a:xfrm>
            <a:off x="3854007" y="4188215"/>
            <a:ext cx="2046905" cy="993384"/>
          </a:xfrm>
          <a:prstGeom prst="line">
            <a:avLst/>
          </a:prstGeom>
          <a:noFill/>
          <a:ln w="76320" cap="sq">
            <a:solidFill>
              <a:srgbClr val="FFCC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E101685-5986-46B2-98EF-9C4F27667B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66452" y="1760485"/>
            <a:ext cx="414564" cy="52430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6CC1D28-06E2-45B7-AF83-1F4B8C9283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33400" y="242009"/>
            <a:ext cx="414564" cy="52430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A89C7CD-4B7E-41D4-81A8-41C86E3563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20358" y="5410200"/>
            <a:ext cx="414564" cy="52430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F9786CF-788A-4161-A4C7-69A492212C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99313" y="3738295"/>
            <a:ext cx="414564" cy="52430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95D056F-09A4-40D4-965D-044DA60413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20358" y="2739263"/>
            <a:ext cx="414564" cy="52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662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879 0.16458 L 0.42101 0.03264 L 0.78108 0.17615 " pathEditMode="relative" ptsTypes="AAA">
                                      <p:cBhvr>
                                        <p:cTn id="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646 0.025 L 0.41163 -0.10301 L 0.39722 0.10764 L 0.76129 0.03658 " pathEditMode="relative" rAng="0" ptsTypes="AAAA">
                                      <p:cBhvr>
                                        <p:cTn id="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33" y="-22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278 0.37222 L 0.42309 0.25532 L 0.7842 0.05231 " pathEditMode="relative" ptsTypes="AAA">
                                      <p:cBhvr>
                                        <p:cTn id="1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615 -0.125 L 0.43368 -0.24814 L 0.42031 -0.02615 L 0.76997 0.18357 " pathEditMode="relative" ptsTypes="AAAA">
                                      <p:cBhvr>
                                        <p:cTn id="1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469 -0.37639 L 0.28941 -0.3270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36" y="2454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9B1B4570-0A23-41E9-B570-CA45485100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Background Information</a:t>
            </a:r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95C9EDBA-9D26-44E1-97C9-7666C8655C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339725" indent="-339725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/>
              <a:t>Smart grids can be vulnerable to attacks.</a:t>
            </a:r>
          </a:p>
          <a:p>
            <a:pPr marL="339725" indent="-339725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/>
              <a:t>If key points are forced offline, the failures can “cascade.”</a:t>
            </a:r>
          </a:p>
          <a:p>
            <a:pPr marL="339725" indent="-339725" eaLnBrk="1" hangingPunct="1">
              <a:buClr>
                <a:srgbClr val="FFFFFF"/>
              </a:buClr>
              <a:buFont typeface="Times New Roman" panose="02020603050405020304" pitchFamily="18" charset="0"/>
              <a:buChar char="•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altLang="en-US"/>
              <a:t>Cascade happens when the remaining infrastructure fails to meet the burden being placed on it and components begin to fail.</a:t>
            </a: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7" dur="500"/>
                                        <p:tgtEl>
                                          <p:spTgt spid="9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2" dur="500"/>
                                        <p:tgtEl>
                                          <p:spTgt spid="92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7" dur="500"/>
                                        <p:tgtEl>
                                          <p:spTgt spid="92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1752600"/>
            <a:ext cx="1835055" cy="1670449"/>
          </a:xfrm>
          <a:prstGeom prst="rect">
            <a:avLst/>
          </a:prstGeom>
        </p:spPr>
      </p:pic>
      <p:sp>
        <p:nvSpPr>
          <p:cNvPr id="19458" name="Rectangle 1">
            <a:extLst>
              <a:ext uri="{FF2B5EF4-FFF2-40B4-BE49-F238E27FC236}">
                <a16:creationId xmlns:a16="http://schemas.microsoft.com/office/drawing/2014/main" id="{4956DBD5-FE16-495C-A8F7-84C7DD90F3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Cascade: an Example</a:t>
            </a:r>
          </a:p>
        </p:txBody>
      </p:sp>
      <p:sp>
        <p:nvSpPr>
          <p:cNvPr id="19459" name="Text Box 3">
            <a:extLst>
              <a:ext uri="{FF2B5EF4-FFF2-40B4-BE49-F238E27FC236}">
                <a16:creationId xmlns:a16="http://schemas.microsoft.com/office/drawing/2014/main" id="{72FA1692-97B6-48BB-97B1-2780BF2E3F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19812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Transformer</a:t>
            </a:r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88C7B366-A0B8-43E5-B496-E13579343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4648200"/>
            <a:ext cx="1219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Generator</a:t>
            </a:r>
          </a:p>
        </p:txBody>
      </p:sp>
      <p:sp>
        <p:nvSpPr>
          <p:cNvPr id="19492" name="Text Box 15">
            <a:extLst>
              <a:ext uri="{FF2B5EF4-FFF2-40B4-BE49-F238E27FC236}">
                <a16:creationId xmlns:a16="http://schemas.microsoft.com/office/drawing/2014/main" id="{05B22757-B497-4725-8598-9B0F3CBEE0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41910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sp>
        <p:nvSpPr>
          <p:cNvPr id="19490" name="Text Box 16">
            <a:extLst>
              <a:ext uri="{FF2B5EF4-FFF2-40B4-BE49-F238E27FC236}">
                <a16:creationId xmlns:a16="http://schemas.microsoft.com/office/drawing/2014/main" id="{B7E3BAEF-17D4-495B-B91A-559C5B4ECB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42672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3</a:t>
            </a:r>
          </a:p>
        </p:txBody>
      </p:sp>
      <p:sp>
        <p:nvSpPr>
          <p:cNvPr id="19488" name="Text Box 17">
            <a:extLst>
              <a:ext uri="{FF2B5EF4-FFF2-40B4-BE49-F238E27FC236}">
                <a16:creationId xmlns:a16="http://schemas.microsoft.com/office/drawing/2014/main" id="{6EEE8006-0DEC-4D9E-9660-6FEEAFE4DA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6399645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sp>
        <p:nvSpPr>
          <p:cNvPr id="19486" name="Text Box 18">
            <a:extLst>
              <a:ext uri="{FF2B5EF4-FFF2-40B4-BE49-F238E27FC236}">
                <a16:creationId xmlns:a16="http://schemas.microsoft.com/office/drawing/2014/main" id="{130A34AB-F8AF-447F-9923-CF102C21DB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6323445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cxnSp>
        <p:nvCxnSpPr>
          <p:cNvPr id="19468" name="Straight Arrow Connector 2">
            <a:extLst>
              <a:ext uri="{FF2B5EF4-FFF2-40B4-BE49-F238E27FC236}">
                <a16:creationId xmlns:a16="http://schemas.microsoft.com/office/drawing/2014/main" id="{F6782FDF-3EBB-4832-AFD1-8A38C5532D88}"/>
              </a:ext>
            </a:extLst>
          </p:cNvPr>
          <p:cNvCxnSpPr>
            <a:cxnSpLocks/>
            <a:stCxn id="3" idx="3"/>
            <a:endCxn id="39" idx="0"/>
          </p:cNvCxnSpPr>
          <p:nvPr/>
        </p:nvCxnSpPr>
        <p:spPr bwMode="auto">
          <a:xfrm>
            <a:off x="4578255" y="2587825"/>
            <a:ext cx="524233" cy="842330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69" name="Straight Arrow Connector 5">
            <a:extLst>
              <a:ext uri="{FF2B5EF4-FFF2-40B4-BE49-F238E27FC236}">
                <a16:creationId xmlns:a16="http://schemas.microsoft.com/office/drawing/2014/main" id="{03D4DD83-04AF-4B8F-AF50-D04BC2958102}"/>
              </a:ext>
            </a:extLst>
          </p:cNvPr>
          <p:cNvCxnSpPr>
            <a:cxnSpLocks/>
            <a:stCxn id="3" idx="1"/>
            <a:endCxn id="38" idx="0"/>
          </p:cNvCxnSpPr>
          <p:nvPr/>
        </p:nvCxnSpPr>
        <p:spPr bwMode="auto">
          <a:xfrm flipH="1">
            <a:off x="1825888" y="2587825"/>
            <a:ext cx="917312" cy="842330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0" name="Straight Arrow Connector 11">
            <a:extLst>
              <a:ext uri="{FF2B5EF4-FFF2-40B4-BE49-F238E27FC236}">
                <a16:creationId xmlns:a16="http://schemas.microsoft.com/office/drawing/2014/main" id="{30C4091B-0899-4A9B-B331-6EFBBD05B5A3}"/>
              </a:ext>
            </a:extLst>
          </p:cNvPr>
          <p:cNvCxnSpPr>
            <a:cxnSpLocks/>
            <a:stCxn id="38" idx="2"/>
            <a:endCxn id="40" idx="0"/>
          </p:cNvCxnSpPr>
          <p:nvPr/>
        </p:nvCxnSpPr>
        <p:spPr bwMode="auto">
          <a:xfrm>
            <a:off x="1825888" y="4491131"/>
            <a:ext cx="0" cy="1071469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1" name="Straight Arrow Connector 18">
            <a:extLst>
              <a:ext uri="{FF2B5EF4-FFF2-40B4-BE49-F238E27FC236}">
                <a16:creationId xmlns:a16="http://schemas.microsoft.com/office/drawing/2014/main" id="{047A7F99-74F3-4D97-A2C6-B68E9349CD74}"/>
              </a:ext>
            </a:extLst>
          </p:cNvPr>
          <p:cNvCxnSpPr>
            <a:cxnSpLocks/>
            <a:stCxn id="39" idx="2"/>
            <a:endCxn id="41" idx="0"/>
          </p:cNvCxnSpPr>
          <p:nvPr/>
        </p:nvCxnSpPr>
        <p:spPr bwMode="auto">
          <a:xfrm>
            <a:off x="5102488" y="4491131"/>
            <a:ext cx="0" cy="1147669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9473" name="Picture 29">
            <a:extLst>
              <a:ext uri="{FF2B5EF4-FFF2-40B4-BE49-F238E27FC236}">
                <a16:creationId xmlns:a16="http://schemas.microsoft.com/office/drawing/2014/main" id="{B2B7408F-1481-43B9-8D67-53E4BD0DD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4800600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74" name="Picture 29">
            <a:extLst>
              <a:ext uri="{FF2B5EF4-FFF2-40B4-BE49-F238E27FC236}">
                <a16:creationId xmlns:a16="http://schemas.microsoft.com/office/drawing/2014/main" id="{1CD7134E-5E5F-400C-BAB1-DBC0926F8D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743200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75" name="Picture 29">
            <a:extLst>
              <a:ext uri="{FF2B5EF4-FFF2-40B4-BE49-F238E27FC236}">
                <a16:creationId xmlns:a16="http://schemas.microsoft.com/office/drawing/2014/main" id="{6D7EB2AE-779D-4387-9BE9-17B060F35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667000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77" name="Picture 29">
            <a:extLst>
              <a:ext uri="{FF2B5EF4-FFF2-40B4-BE49-F238E27FC236}">
                <a16:creationId xmlns:a16="http://schemas.microsoft.com/office/drawing/2014/main" id="{29F82963-2294-4E81-BAFB-FEF6E37AE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4724400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cxnSp>
        <p:nvCxnSpPr>
          <p:cNvPr id="19478" name="Straight Arrow Connector 10283">
            <a:extLst>
              <a:ext uri="{FF2B5EF4-FFF2-40B4-BE49-F238E27FC236}">
                <a16:creationId xmlns:a16="http://schemas.microsoft.com/office/drawing/2014/main" id="{0423D1B5-1ADC-461B-9710-F35C358CA75C}"/>
              </a:ext>
            </a:extLst>
          </p:cNvPr>
          <p:cNvCxnSpPr>
            <a:cxnSpLocks noChangeShapeType="1"/>
            <a:stCxn id="38" idx="3"/>
            <a:endCxn id="39" idx="1"/>
          </p:cNvCxnSpPr>
          <p:nvPr/>
        </p:nvCxnSpPr>
        <p:spPr bwMode="auto">
          <a:xfrm>
            <a:off x="2356376" y="3960643"/>
            <a:ext cx="2215624" cy="0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79" name="TextBox 87">
            <a:extLst>
              <a:ext uri="{FF2B5EF4-FFF2-40B4-BE49-F238E27FC236}">
                <a16:creationId xmlns:a16="http://schemas.microsoft.com/office/drawing/2014/main" id="{53EA657E-CD0A-453B-A7A5-7ECDE24A24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3124200"/>
            <a:ext cx="619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Max</a:t>
            </a:r>
          </a:p>
        </p:txBody>
      </p:sp>
      <p:sp>
        <p:nvSpPr>
          <p:cNvPr id="19480" name="TextBox 89">
            <a:extLst>
              <a:ext uri="{FF2B5EF4-FFF2-40B4-BE49-F238E27FC236}">
                <a16:creationId xmlns:a16="http://schemas.microsoft.com/office/drawing/2014/main" id="{E8735F89-546B-43AE-A94C-24B7661ECD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1400" y="5791200"/>
            <a:ext cx="6715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Total</a:t>
            </a:r>
          </a:p>
        </p:txBody>
      </p:sp>
      <p:sp>
        <p:nvSpPr>
          <p:cNvPr id="19481" name="TextBox 90">
            <a:extLst>
              <a:ext uri="{FF2B5EF4-FFF2-40B4-BE49-F238E27FC236}">
                <a16:creationId xmlns:a16="http://schemas.microsoft.com/office/drawing/2014/main" id="{5CF9E82F-BFDF-44FC-8ADC-9FAD74D4E6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3581400"/>
            <a:ext cx="13716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Load	1</a:t>
            </a:r>
          </a:p>
        </p:txBody>
      </p:sp>
      <p:cxnSp>
        <p:nvCxnSpPr>
          <p:cNvPr id="19483" name="Straight Arrow Connector 94">
            <a:extLst>
              <a:ext uri="{FF2B5EF4-FFF2-40B4-BE49-F238E27FC236}">
                <a16:creationId xmlns:a16="http://schemas.microsoft.com/office/drawing/2014/main" id="{AAC9E80A-D001-482B-9322-8065FBB29816}"/>
              </a:ext>
            </a:extLst>
          </p:cNvPr>
          <p:cNvCxnSpPr>
            <a:cxnSpLocks/>
            <a:stCxn id="39" idx="2"/>
            <a:endCxn id="40" idx="0"/>
          </p:cNvCxnSpPr>
          <p:nvPr/>
        </p:nvCxnSpPr>
        <p:spPr bwMode="auto">
          <a:xfrm flipH="1">
            <a:off x="1825888" y="4491131"/>
            <a:ext cx="3276600" cy="1071469"/>
          </a:xfrm>
          <a:prstGeom prst="straightConnector1">
            <a:avLst/>
          </a:prstGeom>
          <a:noFill/>
          <a:ln w="76200" algn="ctr">
            <a:solidFill>
              <a:schemeClr val="bg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7" name="Arc 96">
            <a:extLst>
              <a:ext uri="{FF2B5EF4-FFF2-40B4-BE49-F238E27FC236}">
                <a16:creationId xmlns:a16="http://schemas.microsoft.com/office/drawing/2014/main" id="{968E3273-D9F5-4E16-8718-8BE525196D22}"/>
              </a:ext>
            </a:extLst>
          </p:cNvPr>
          <p:cNvSpPr/>
          <p:nvPr/>
        </p:nvSpPr>
        <p:spPr bwMode="auto">
          <a:xfrm rot="5400000">
            <a:off x="3827678" y="3335122"/>
            <a:ext cx="4036580" cy="1481137"/>
          </a:xfrm>
          <a:prstGeom prst="arc">
            <a:avLst/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953000"/>
            <a:ext cx="1165384" cy="1060848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430155"/>
            <a:ext cx="1060976" cy="1060976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430155"/>
            <a:ext cx="1060976" cy="1060976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5562600"/>
            <a:ext cx="1060976" cy="10609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5638800"/>
            <a:ext cx="1060976" cy="1060976"/>
          </a:xfrm>
          <a:prstGeom prst="rect">
            <a:avLst/>
          </a:prstGeom>
        </p:spPr>
      </p:pic>
      <p:sp>
        <p:nvSpPr>
          <p:cNvPr id="100" name="TextBox 10281">
            <a:extLst>
              <a:ext uri="{FF2B5EF4-FFF2-40B4-BE49-F238E27FC236}">
                <a16:creationId xmlns:a16="http://schemas.microsoft.com/office/drawing/2014/main" id="{0DD36E85-1A6A-486A-82A3-88B07DCF8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3048000"/>
            <a:ext cx="312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8</a:t>
            </a:r>
          </a:p>
        </p:txBody>
      </p:sp>
      <p:sp>
        <p:nvSpPr>
          <p:cNvPr id="101" name="Rectangle 2">
            <a:extLst>
              <a:ext uri="{FF2B5EF4-FFF2-40B4-BE49-F238E27FC236}">
                <a16:creationId xmlns:a16="http://schemas.microsoft.com/office/drawing/2014/main" id="{FED2CED5-EA50-4775-808C-DB870FFB6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47763"/>
            <a:ext cx="8224838" cy="108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indent="4763"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dirty="0"/>
              <a:t>Observe how the marked transformer fails in this scenario: </a:t>
            </a:r>
          </a:p>
        </p:txBody>
      </p:sp>
      <p:pic>
        <p:nvPicPr>
          <p:cNvPr id="19476" name="Picture 29">
            <a:extLst>
              <a:ext uri="{FF2B5EF4-FFF2-40B4-BE49-F238E27FC236}">
                <a16:creationId xmlns:a16="http://schemas.microsoft.com/office/drawing/2014/main" id="{086B01A7-54B1-4027-A026-1DA072E50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3733800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2209800"/>
            <a:ext cx="1060976" cy="10609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BF0DAF0-5A08-4679-A351-77D4164B80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401462" y="2862049"/>
            <a:ext cx="414564" cy="5243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793FD1C-9CDC-4602-B50E-76A30DDE0B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447800" y="3689136"/>
            <a:ext cx="414564" cy="5243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7B4CC3-AB30-449B-BE99-E69357F878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489338" y="4507779"/>
            <a:ext cx="414564" cy="52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47008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33247 -0.00162 L 0.69531 -0.00162 C 0.69497 0.10879 0.69462 0.21898 0.69427 0.32963 " pathEditMode="relative" ptsTypes="A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2223 -0.08311 L 0.43143 -0.07778 L 0.32848 0.05416 L 0.33143 0.42824 " pathEditMode="relative" ptsTypes="AA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2882 -0.32315 L 0.63593 -0.32199 L 0.69878 -0.1831 C 0.69913 -0.05347 0.69948 0.07616 0.69982 0.20602 " pathEditMode="relative" ptsTypes="AA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2A6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1752600"/>
            <a:ext cx="1835055" cy="1670449"/>
          </a:xfrm>
          <a:prstGeom prst="rect">
            <a:avLst/>
          </a:prstGeom>
        </p:spPr>
      </p:pic>
      <p:sp>
        <p:nvSpPr>
          <p:cNvPr id="19458" name="Rectangle 1">
            <a:extLst>
              <a:ext uri="{FF2B5EF4-FFF2-40B4-BE49-F238E27FC236}">
                <a16:creationId xmlns:a16="http://schemas.microsoft.com/office/drawing/2014/main" id="{4956DBD5-FE16-495C-A8F7-84C7DD90F3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4838" cy="1138237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altLang="en-US" dirty="0"/>
              <a:t>Cascade: an Example</a:t>
            </a:r>
          </a:p>
        </p:txBody>
      </p:sp>
      <p:sp>
        <p:nvSpPr>
          <p:cNvPr id="19459" name="Text Box 3">
            <a:extLst>
              <a:ext uri="{FF2B5EF4-FFF2-40B4-BE49-F238E27FC236}">
                <a16:creationId xmlns:a16="http://schemas.microsoft.com/office/drawing/2014/main" id="{72FA1692-97B6-48BB-97B1-2780BF2E3F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1981200"/>
            <a:ext cx="1447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Transformer</a:t>
            </a:r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88C7B366-A0B8-43E5-B496-E13579343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4648200"/>
            <a:ext cx="1219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Generator</a:t>
            </a:r>
          </a:p>
        </p:txBody>
      </p:sp>
      <p:sp>
        <p:nvSpPr>
          <p:cNvPr id="19492" name="Text Box 15">
            <a:extLst>
              <a:ext uri="{FF2B5EF4-FFF2-40B4-BE49-F238E27FC236}">
                <a16:creationId xmlns:a16="http://schemas.microsoft.com/office/drawing/2014/main" id="{05B22757-B497-4725-8598-9B0F3CBEE0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41910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sp>
        <p:nvSpPr>
          <p:cNvPr id="19490" name="Text Box 16">
            <a:extLst>
              <a:ext uri="{FF2B5EF4-FFF2-40B4-BE49-F238E27FC236}">
                <a16:creationId xmlns:a16="http://schemas.microsoft.com/office/drawing/2014/main" id="{B7E3BAEF-17D4-495B-B91A-559C5B4ECB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4267200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3</a:t>
            </a:r>
          </a:p>
        </p:txBody>
      </p:sp>
      <p:sp>
        <p:nvSpPr>
          <p:cNvPr id="19488" name="Text Box 17">
            <a:extLst>
              <a:ext uri="{FF2B5EF4-FFF2-40B4-BE49-F238E27FC236}">
                <a16:creationId xmlns:a16="http://schemas.microsoft.com/office/drawing/2014/main" id="{6EEE8006-0DEC-4D9E-9660-6FEEAFE4DA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6399645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sp>
        <p:nvSpPr>
          <p:cNvPr id="19486" name="Text Box 18">
            <a:extLst>
              <a:ext uri="{FF2B5EF4-FFF2-40B4-BE49-F238E27FC236}">
                <a16:creationId xmlns:a16="http://schemas.microsoft.com/office/drawing/2014/main" id="{130A34AB-F8AF-447F-9923-CF102C21DB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6323445"/>
            <a:ext cx="304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1125"/>
              </a:spcBef>
              <a:buClrTx/>
              <a:buFontTx/>
              <a:buNone/>
            </a:pPr>
            <a:r>
              <a:rPr lang="en-US" altLang="en-US" sz="1800" dirty="0"/>
              <a:t>1</a:t>
            </a:r>
          </a:p>
        </p:txBody>
      </p:sp>
      <p:cxnSp>
        <p:nvCxnSpPr>
          <p:cNvPr id="19468" name="Straight Arrow Connector 2">
            <a:extLst>
              <a:ext uri="{FF2B5EF4-FFF2-40B4-BE49-F238E27FC236}">
                <a16:creationId xmlns:a16="http://schemas.microsoft.com/office/drawing/2014/main" id="{F6782FDF-3EBB-4832-AFD1-8A38C5532D88}"/>
              </a:ext>
            </a:extLst>
          </p:cNvPr>
          <p:cNvCxnSpPr>
            <a:cxnSpLocks/>
            <a:stCxn id="3" idx="3"/>
            <a:endCxn id="39" idx="0"/>
          </p:cNvCxnSpPr>
          <p:nvPr/>
        </p:nvCxnSpPr>
        <p:spPr bwMode="auto">
          <a:xfrm>
            <a:off x="4578255" y="2587825"/>
            <a:ext cx="524233" cy="842330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69" name="Straight Arrow Connector 5">
            <a:extLst>
              <a:ext uri="{FF2B5EF4-FFF2-40B4-BE49-F238E27FC236}">
                <a16:creationId xmlns:a16="http://schemas.microsoft.com/office/drawing/2014/main" id="{03D4DD83-04AF-4B8F-AF50-D04BC2958102}"/>
              </a:ext>
            </a:extLst>
          </p:cNvPr>
          <p:cNvCxnSpPr>
            <a:cxnSpLocks/>
            <a:stCxn id="3" idx="1"/>
            <a:endCxn id="4" idx="0"/>
          </p:cNvCxnSpPr>
          <p:nvPr/>
        </p:nvCxnSpPr>
        <p:spPr bwMode="auto">
          <a:xfrm flipH="1">
            <a:off x="1825978" y="2587825"/>
            <a:ext cx="917222" cy="841175"/>
          </a:xfrm>
          <a:prstGeom prst="straightConnector1">
            <a:avLst/>
          </a:prstGeom>
          <a:noFill/>
          <a:ln w="76200" algn="ctr">
            <a:solidFill>
              <a:schemeClr val="tx2">
                <a:lumMod val="50000"/>
                <a:lumOff val="50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0" name="Straight Arrow Connector 11">
            <a:extLst>
              <a:ext uri="{FF2B5EF4-FFF2-40B4-BE49-F238E27FC236}">
                <a16:creationId xmlns:a16="http://schemas.microsoft.com/office/drawing/2014/main" id="{30C4091B-0899-4A9B-B331-6EFBBD05B5A3}"/>
              </a:ext>
            </a:extLst>
          </p:cNvPr>
          <p:cNvCxnSpPr>
            <a:cxnSpLocks/>
            <a:stCxn id="4" idx="2"/>
            <a:endCxn id="40" idx="0"/>
          </p:cNvCxnSpPr>
          <p:nvPr/>
        </p:nvCxnSpPr>
        <p:spPr bwMode="auto">
          <a:xfrm flipH="1">
            <a:off x="1825888" y="4490155"/>
            <a:ext cx="90" cy="1072445"/>
          </a:xfrm>
          <a:prstGeom prst="straightConnector1">
            <a:avLst/>
          </a:prstGeom>
          <a:noFill/>
          <a:ln w="76200" algn="ctr">
            <a:solidFill>
              <a:schemeClr val="tx2">
                <a:lumMod val="50000"/>
                <a:lumOff val="50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71" name="Straight Arrow Connector 18">
            <a:extLst>
              <a:ext uri="{FF2B5EF4-FFF2-40B4-BE49-F238E27FC236}">
                <a16:creationId xmlns:a16="http://schemas.microsoft.com/office/drawing/2014/main" id="{047A7F99-74F3-4D97-A2C6-B68E9349CD74}"/>
              </a:ext>
            </a:extLst>
          </p:cNvPr>
          <p:cNvCxnSpPr>
            <a:cxnSpLocks/>
            <a:stCxn id="39" idx="2"/>
            <a:endCxn id="41" idx="0"/>
          </p:cNvCxnSpPr>
          <p:nvPr/>
        </p:nvCxnSpPr>
        <p:spPr bwMode="auto">
          <a:xfrm>
            <a:off x="5102488" y="4491131"/>
            <a:ext cx="0" cy="1147669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9475" name="Picture 29">
            <a:extLst>
              <a:ext uri="{FF2B5EF4-FFF2-40B4-BE49-F238E27FC236}">
                <a16:creationId xmlns:a16="http://schemas.microsoft.com/office/drawing/2014/main" id="{6D7EB2AE-779D-4387-9BE9-17B060F35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667000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77" name="Picture 29">
            <a:extLst>
              <a:ext uri="{FF2B5EF4-FFF2-40B4-BE49-F238E27FC236}">
                <a16:creationId xmlns:a16="http://schemas.microsoft.com/office/drawing/2014/main" id="{29F82963-2294-4E81-BAFB-FEF6E37AE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4724400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cxnSp>
        <p:nvCxnSpPr>
          <p:cNvPr id="19478" name="Straight Arrow Connector 10283">
            <a:extLst>
              <a:ext uri="{FF2B5EF4-FFF2-40B4-BE49-F238E27FC236}">
                <a16:creationId xmlns:a16="http://schemas.microsoft.com/office/drawing/2014/main" id="{0423D1B5-1ADC-461B-9710-F35C358CA75C}"/>
              </a:ext>
            </a:extLst>
          </p:cNvPr>
          <p:cNvCxnSpPr>
            <a:cxnSpLocks noChangeShapeType="1"/>
            <a:stCxn id="4" idx="3"/>
            <a:endCxn id="39" idx="1"/>
          </p:cNvCxnSpPr>
          <p:nvPr/>
        </p:nvCxnSpPr>
        <p:spPr bwMode="auto">
          <a:xfrm>
            <a:off x="2356555" y="3959578"/>
            <a:ext cx="2215445" cy="1065"/>
          </a:xfrm>
          <a:prstGeom prst="straightConnector1">
            <a:avLst/>
          </a:prstGeom>
          <a:noFill/>
          <a:ln w="76200" algn="ctr">
            <a:solidFill>
              <a:schemeClr val="tx2">
                <a:lumMod val="50000"/>
                <a:lumOff val="50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79" name="TextBox 87">
            <a:extLst>
              <a:ext uri="{FF2B5EF4-FFF2-40B4-BE49-F238E27FC236}">
                <a16:creationId xmlns:a16="http://schemas.microsoft.com/office/drawing/2014/main" id="{53EA657E-CD0A-453B-A7A5-7ECDE24A24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3124200"/>
            <a:ext cx="619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Max</a:t>
            </a:r>
          </a:p>
        </p:txBody>
      </p:sp>
      <p:sp>
        <p:nvSpPr>
          <p:cNvPr id="19480" name="TextBox 89">
            <a:extLst>
              <a:ext uri="{FF2B5EF4-FFF2-40B4-BE49-F238E27FC236}">
                <a16:creationId xmlns:a16="http://schemas.microsoft.com/office/drawing/2014/main" id="{E8735F89-546B-43AE-A94C-24B7661ECD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1400" y="5791200"/>
            <a:ext cx="6715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Total</a:t>
            </a:r>
          </a:p>
        </p:txBody>
      </p:sp>
      <p:sp>
        <p:nvSpPr>
          <p:cNvPr id="19481" name="TextBox 90">
            <a:extLst>
              <a:ext uri="{FF2B5EF4-FFF2-40B4-BE49-F238E27FC236}">
                <a16:creationId xmlns:a16="http://schemas.microsoft.com/office/drawing/2014/main" id="{5CF9E82F-BFDF-44FC-8ADC-9FAD74D4E6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3581400"/>
            <a:ext cx="1371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Load	1</a:t>
            </a:r>
          </a:p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	    + 1</a:t>
            </a:r>
          </a:p>
        </p:txBody>
      </p:sp>
      <p:cxnSp>
        <p:nvCxnSpPr>
          <p:cNvPr id="19483" name="Straight Arrow Connector 94">
            <a:extLst>
              <a:ext uri="{FF2B5EF4-FFF2-40B4-BE49-F238E27FC236}">
                <a16:creationId xmlns:a16="http://schemas.microsoft.com/office/drawing/2014/main" id="{AAC9E80A-D001-482B-9322-8065FBB29816}"/>
              </a:ext>
            </a:extLst>
          </p:cNvPr>
          <p:cNvCxnSpPr>
            <a:cxnSpLocks/>
            <a:stCxn id="39" idx="2"/>
            <a:endCxn id="40" idx="0"/>
          </p:cNvCxnSpPr>
          <p:nvPr/>
        </p:nvCxnSpPr>
        <p:spPr bwMode="auto">
          <a:xfrm flipH="1">
            <a:off x="1825888" y="4491131"/>
            <a:ext cx="3276600" cy="1071469"/>
          </a:xfrm>
          <a:prstGeom prst="straightConnector1">
            <a:avLst/>
          </a:prstGeom>
          <a:noFill/>
          <a:ln w="76200" algn="ctr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7" name="Arc 96">
            <a:extLst>
              <a:ext uri="{FF2B5EF4-FFF2-40B4-BE49-F238E27FC236}">
                <a16:creationId xmlns:a16="http://schemas.microsoft.com/office/drawing/2014/main" id="{968E3273-D9F5-4E16-8718-8BE525196D22}"/>
              </a:ext>
            </a:extLst>
          </p:cNvPr>
          <p:cNvSpPr/>
          <p:nvPr/>
        </p:nvSpPr>
        <p:spPr bwMode="auto">
          <a:xfrm rot="5400000">
            <a:off x="4115810" y="3351792"/>
            <a:ext cx="3045979" cy="2438399"/>
          </a:xfrm>
          <a:prstGeom prst="arc">
            <a:avLst/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953000"/>
            <a:ext cx="1165384" cy="1060848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430155"/>
            <a:ext cx="1060976" cy="1060976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5562600"/>
            <a:ext cx="1060976" cy="10609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5638800"/>
            <a:ext cx="1060976" cy="1060976"/>
          </a:xfrm>
          <a:prstGeom prst="rect">
            <a:avLst/>
          </a:prstGeom>
        </p:spPr>
      </p:pic>
      <p:sp>
        <p:nvSpPr>
          <p:cNvPr id="100" name="TextBox 10281">
            <a:extLst>
              <a:ext uri="{FF2B5EF4-FFF2-40B4-BE49-F238E27FC236}">
                <a16:creationId xmlns:a16="http://schemas.microsoft.com/office/drawing/2014/main" id="{0DD36E85-1A6A-486A-82A3-88B07DCF8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3048000"/>
            <a:ext cx="312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dirty="0"/>
              <a:t>8</a:t>
            </a:r>
          </a:p>
        </p:txBody>
      </p:sp>
      <p:sp>
        <p:nvSpPr>
          <p:cNvPr id="101" name="Rectangle 2">
            <a:extLst>
              <a:ext uri="{FF2B5EF4-FFF2-40B4-BE49-F238E27FC236}">
                <a16:creationId xmlns:a16="http://schemas.microsoft.com/office/drawing/2014/main" id="{FED2CED5-EA50-4775-808C-DB870FFB6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47763"/>
            <a:ext cx="8224838" cy="108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indent="4763"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8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  <a:defRPr sz="2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altLang="en-US" dirty="0"/>
              <a:t>A failure elsewhere cause power to be redirected to             the transformer </a:t>
            </a:r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2209800"/>
            <a:ext cx="1060976" cy="106097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429000"/>
            <a:ext cx="1061155" cy="1061155"/>
          </a:xfrm>
          <a:prstGeom prst="rect">
            <a:avLst/>
          </a:prstGeom>
        </p:spPr>
      </p:pic>
      <p:pic>
        <p:nvPicPr>
          <p:cNvPr id="42" name="Picture 29">
            <a:extLst>
              <a:ext uri="{FF2B5EF4-FFF2-40B4-BE49-F238E27FC236}">
                <a16:creationId xmlns:a16="http://schemas.microsoft.com/office/drawing/2014/main" id="{6D7EB2AE-779D-4387-9BE9-17B060F35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4800600"/>
            <a:ext cx="4127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3" name="Arc 42">
            <a:extLst>
              <a:ext uri="{FF2B5EF4-FFF2-40B4-BE49-F238E27FC236}">
                <a16:creationId xmlns:a16="http://schemas.microsoft.com/office/drawing/2014/main" id="{02F86ECC-964A-40FF-8C0E-521CD930C00C}"/>
              </a:ext>
            </a:extLst>
          </p:cNvPr>
          <p:cNvSpPr/>
          <p:nvPr/>
        </p:nvSpPr>
        <p:spPr bwMode="auto">
          <a:xfrm rot="5400000">
            <a:off x="990599" y="609600"/>
            <a:ext cx="3124199" cy="8001001"/>
          </a:xfrm>
          <a:prstGeom prst="arc">
            <a:avLst>
              <a:gd name="adj1" fmla="val 16200000"/>
              <a:gd name="adj2" fmla="val 0"/>
            </a:avLst>
          </a:prstGeom>
          <a:noFill/>
          <a:ln w="50800" cap="flat" cmpd="sng" algn="ctr">
            <a:solidFill>
              <a:schemeClr val="tx1"/>
            </a:solidFill>
            <a:prstDash val="dash"/>
            <a:round/>
            <a:headEnd type="triangl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572152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Arial" panose="020B0604020202020204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1170</TotalTime>
  <Words>1060</Words>
  <Application>Microsoft Office PowerPoint</Application>
  <PresentationFormat>On-screen Show (4:3)</PresentationFormat>
  <Paragraphs>230</Paragraphs>
  <Slides>34</Slides>
  <Notes>27</Notes>
  <HiddenSlides>9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Arial</vt:lpstr>
      <vt:lpstr>Times New Roman</vt:lpstr>
      <vt:lpstr>Office Theme</vt:lpstr>
      <vt:lpstr>Smart Grid Vulnerability Analysis Methods</vt:lpstr>
      <vt:lpstr>Consider, if you Will…</vt:lpstr>
      <vt:lpstr>Definitions</vt:lpstr>
      <vt:lpstr>Definitions</vt:lpstr>
      <vt:lpstr>PowerPoint Presentation</vt:lpstr>
      <vt:lpstr>PowerPoint Presentation</vt:lpstr>
      <vt:lpstr>Background Information</vt:lpstr>
      <vt:lpstr>Cascade: an Example</vt:lpstr>
      <vt:lpstr>Cascade: an Example</vt:lpstr>
      <vt:lpstr>Cascade: an Example</vt:lpstr>
      <vt:lpstr>Cascade: an Example</vt:lpstr>
      <vt:lpstr>Cascade: an Example</vt:lpstr>
      <vt:lpstr>Cascade: an Example</vt:lpstr>
      <vt:lpstr>Cascade: an Example</vt:lpstr>
      <vt:lpstr>Cascade: an Example</vt:lpstr>
      <vt:lpstr>Research Question</vt:lpstr>
      <vt:lpstr>Research Problem</vt:lpstr>
      <vt:lpstr>What Can We Do?</vt:lpstr>
      <vt:lpstr>Thinking Like an Attacker</vt:lpstr>
      <vt:lpstr>Priorities</vt:lpstr>
      <vt:lpstr>Priorities</vt:lpstr>
      <vt:lpstr>What Can We Do?</vt:lpstr>
      <vt:lpstr>What Can We Do?</vt:lpstr>
      <vt:lpstr>System Model: What’s Important?</vt:lpstr>
      <vt:lpstr>Simplifications</vt:lpstr>
      <vt:lpstr>Simplifications</vt:lpstr>
      <vt:lpstr>Simplifications</vt:lpstr>
      <vt:lpstr>Factors</vt:lpstr>
      <vt:lpstr>Weight</vt:lpstr>
      <vt:lpstr>Weight </vt:lpstr>
      <vt:lpstr>Capacity</vt:lpstr>
      <vt:lpstr>Cost</vt:lpstr>
      <vt:lpstr>System Model</vt:lpstr>
      <vt:lpstr>Image 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Wyatt Ward</dc:creator>
  <cp:lastModifiedBy>wyatt</cp:lastModifiedBy>
  <cp:revision>134</cp:revision>
  <cp:lastPrinted>1601-01-01T00:00:00Z</cp:lastPrinted>
  <dcterms:created xsi:type="dcterms:W3CDTF">2020-02-11T17:09:54Z</dcterms:created>
  <dcterms:modified xsi:type="dcterms:W3CDTF">2020-03-30T05:18:44Z</dcterms:modified>
</cp:coreProperties>
</file>

<file path=docProps/thumbnail.jpeg>
</file>